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7" r:id="rId2"/>
    <p:sldId id="280" r:id="rId3"/>
    <p:sldId id="265" r:id="rId4"/>
    <p:sldId id="273" r:id="rId5"/>
    <p:sldId id="268" r:id="rId6"/>
    <p:sldId id="277" r:id="rId7"/>
    <p:sldId id="256" r:id="rId8"/>
    <p:sldId id="281" r:id="rId9"/>
    <p:sldId id="282" r:id="rId10"/>
    <p:sldId id="283" r:id="rId11"/>
    <p:sldId id="263" r:id="rId12"/>
    <p:sldId id="257" r:id="rId13"/>
    <p:sldId id="286" r:id="rId14"/>
    <p:sldId id="284" r:id="rId15"/>
    <p:sldId id="278" r:id="rId16"/>
    <p:sldId id="276" r:id="rId17"/>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D956"/>
    <a:srgbClr val="FFFFCC"/>
    <a:srgbClr val="CC00CC"/>
    <a:srgbClr val="FF9900"/>
    <a:srgbClr val="CC9900"/>
    <a:srgbClr val="4D76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724" autoAdjust="0"/>
  </p:normalViewPr>
  <p:slideViewPr>
    <p:cSldViewPr>
      <p:cViewPr varScale="1">
        <p:scale>
          <a:sx n="128" d="100"/>
          <a:sy n="128" d="100"/>
        </p:scale>
        <p:origin x="1056" y="108"/>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B8188-16DD-4489-9061-C13F2903D6A4}" type="datetimeFigureOut">
              <a:rPr lang="nl-NL" smtClean="0"/>
              <a:t>25-10-2025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23C52-D5D1-47F7-96C3-E68993887164}" type="slidenum">
              <a:rPr lang="nl-NL" smtClean="0"/>
              <a:t>‹#›</a:t>
            </a:fld>
            <a:endParaRPr lang="nl-NL"/>
          </a:p>
        </p:txBody>
      </p:sp>
    </p:spTree>
    <p:extLst>
      <p:ext uri="{BB962C8B-B14F-4D97-AF65-F5344CB8AC3E}">
        <p14:creationId xmlns:p14="http://schemas.microsoft.com/office/powerpoint/2010/main" val="2245553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1</a:t>
            </a:fld>
            <a:endParaRPr lang="nl-NL" dirty="0"/>
          </a:p>
        </p:txBody>
      </p:sp>
    </p:spTree>
    <p:extLst>
      <p:ext uri="{BB962C8B-B14F-4D97-AF65-F5344CB8AC3E}">
        <p14:creationId xmlns:p14="http://schemas.microsoft.com/office/powerpoint/2010/main" val="959379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2</a:t>
            </a:fld>
            <a:endParaRPr lang="nl-NL"/>
          </a:p>
        </p:txBody>
      </p:sp>
    </p:spTree>
    <p:extLst>
      <p:ext uri="{BB962C8B-B14F-4D97-AF65-F5344CB8AC3E}">
        <p14:creationId xmlns:p14="http://schemas.microsoft.com/office/powerpoint/2010/main" val="1304536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Natuurkunde</a:t>
            </a:r>
            <a:r>
              <a:rPr lang="en-US" sz="1200" dirty="0"/>
              <a:t> is </a:t>
            </a:r>
            <a:r>
              <a:rPr lang="en-US" sz="1200" dirty="0" err="1"/>
              <a:t>belangrijk</a:t>
            </a:r>
            <a:r>
              <a:rPr lang="en-US" sz="1200" dirty="0"/>
              <a:t> </a:t>
            </a:r>
            <a:r>
              <a:rPr lang="en-US" sz="1200" dirty="0" err="1"/>
              <a:t>voor</a:t>
            </a:r>
            <a:r>
              <a:rPr lang="en-US" sz="1200" dirty="0"/>
              <a:t> </a:t>
            </a:r>
            <a:r>
              <a:rPr lang="en-US" sz="1200" dirty="0" err="1"/>
              <a:t>alles</a:t>
            </a:r>
            <a:r>
              <a:rPr lang="en-US" sz="1200" dirty="0"/>
              <a:t> om </a:t>
            </a:r>
            <a:r>
              <a:rPr lang="en-US" sz="1200" dirty="0" err="1"/>
              <a:t>ons</a:t>
            </a:r>
            <a:r>
              <a:rPr lang="en-US" sz="1200" dirty="0"/>
              <a:t> </a:t>
            </a:r>
            <a:r>
              <a:rPr lang="en-US" sz="1200" dirty="0" err="1"/>
              <a:t>heen</a:t>
            </a:r>
            <a:r>
              <a:rPr lang="en-US" sz="1200" dirty="0"/>
              <a:t>.</a:t>
            </a:r>
          </a:p>
          <a:p>
            <a:r>
              <a:rPr lang="en-US" sz="1200" dirty="0" err="1"/>
              <a:t>Waarom</a:t>
            </a:r>
            <a:r>
              <a:rPr lang="en-US" sz="1200" dirty="0"/>
              <a:t> </a:t>
            </a:r>
            <a:r>
              <a:rPr lang="en-US" sz="1200" dirty="0" err="1"/>
              <a:t>zie</a:t>
            </a:r>
            <a:r>
              <a:rPr lang="en-US" sz="1200" dirty="0"/>
              <a:t> je </a:t>
            </a:r>
            <a:r>
              <a:rPr lang="en-US" sz="1200" dirty="0" err="1"/>
              <a:t>deze</a:t>
            </a:r>
            <a:r>
              <a:rPr lang="en-US" sz="1200" dirty="0"/>
              <a:t> </a:t>
            </a:r>
            <a:r>
              <a:rPr lang="en-US" sz="1200" dirty="0" err="1"/>
              <a:t>kleuren</a:t>
            </a:r>
            <a:r>
              <a:rPr lang="en-US" sz="1200" dirty="0"/>
              <a:t> </a:t>
            </a:r>
            <a:r>
              <a:rPr lang="en-US" sz="1200" dirty="0" err="1"/>
              <a:t>en</a:t>
            </a:r>
            <a:r>
              <a:rPr lang="en-US" sz="1200" dirty="0"/>
              <a:t> “</a:t>
            </a:r>
            <a:r>
              <a:rPr lang="en-US" sz="1200" dirty="0" err="1"/>
              <a:t>zwarte</a:t>
            </a:r>
            <a:r>
              <a:rPr lang="en-US" sz="1200" dirty="0"/>
              <a:t> </a:t>
            </a:r>
            <a:r>
              <a:rPr lang="en-US" sz="1200" dirty="0" err="1"/>
              <a:t>gaten</a:t>
            </a:r>
            <a:r>
              <a:rPr lang="en-US" sz="1200" dirty="0"/>
              <a:t>” bij een Glow </a:t>
            </a:r>
            <a:r>
              <a:rPr lang="en-US" sz="1200" dirty="0" err="1"/>
              <a:t>projectie</a:t>
            </a:r>
            <a:r>
              <a:rPr lang="en-US" sz="1200" dirty="0"/>
              <a:t> op een </a:t>
            </a:r>
            <a:r>
              <a:rPr lang="en-US" sz="1200" dirty="0" err="1"/>
              <a:t>gebouw</a:t>
            </a:r>
            <a:r>
              <a:rPr lang="en-US" sz="1200" dirty="0"/>
              <a:t>.</a:t>
            </a:r>
          </a:p>
          <a:p>
            <a:r>
              <a:rPr lang="en-US" sz="1200" dirty="0"/>
              <a:t>&lt;click&gt; Maar </a:t>
            </a:r>
            <a:r>
              <a:rPr lang="nl-NL" sz="1200" noProof="0" dirty="0"/>
              <a:t>ook</a:t>
            </a:r>
            <a:r>
              <a:rPr lang="en-US" sz="1200" dirty="0"/>
              <a:t> </a:t>
            </a:r>
            <a:r>
              <a:rPr lang="en-US" sz="1200" dirty="0" err="1"/>
              <a:t>wanneer</a:t>
            </a:r>
            <a:r>
              <a:rPr lang="en-US" sz="1200" dirty="0"/>
              <a:t> een </a:t>
            </a:r>
            <a:r>
              <a:rPr lang="en-US" sz="1200" dirty="0" err="1"/>
              <a:t>stalen</a:t>
            </a:r>
            <a:r>
              <a:rPr lang="en-US" sz="1200" dirty="0"/>
              <a:t> pin </a:t>
            </a:r>
            <a:r>
              <a:rPr lang="en-US" sz="1200" dirty="0" err="1"/>
              <a:t>breekt</a:t>
            </a:r>
            <a:r>
              <a:rPr lang="en-US" sz="1200" dirty="0"/>
              <a:t> </a:t>
            </a:r>
            <a:r>
              <a:rPr lang="en-US" sz="1200" dirty="0" err="1"/>
              <a:t>als</a:t>
            </a:r>
            <a:r>
              <a:rPr lang="en-US" sz="1200" dirty="0"/>
              <a:t> je ‘m </a:t>
            </a:r>
            <a:r>
              <a:rPr lang="en-US" sz="1200" dirty="0" err="1"/>
              <a:t>uittrekt</a:t>
            </a:r>
            <a:r>
              <a:rPr lang="en-US" sz="1200" dirty="0"/>
              <a:t>.</a:t>
            </a:r>
          </a:p>
          <a:p>
            <a:r>
              <a:rPr lang="en-US" sz="1200" dirty="0"/>
              <a:t>&lt;click&gt; Wat </a:t>
            </a:r>
            <a:r>
              <a:rPr lang="en-US" sz="1200" dirty="0" err="1"/>
              <a:t>kan</a:t>
            </a:r>
            <a:r>
              <a:rPr lang="en-US" sz="1200" dirty="0"/>
              <a:t> de </a:t>
            </a:r>
            <a:r>
              <a:rPr lang="en-US" sz="1200" dirty="0" err="1"/>
              <a:t>oorzaak</a:t>
            </a:r>
            <a:r>
              <a:rPr lang="en-US" sz="1200" dirty="0"/>
              <a:t> </a:t>
            </a:r>
            <a:r>
              <a:rPr lang="en-US" sz="1200" dirty="0" err="1"/>
              <a:t>zijn</a:t>
            </a:r>
            <a:r>
              <a:rPr lang="en-US" sz="1200" dirty="0"/>
              <a:t> </a:t>
            </a:r>
            <a:r>
              <a:rPr lang="en-US" sz="1200" dirty="0" err="1"/>
              <a:t>voor</a:t>
            </a:r>
            <a:r>
              <a:rPr lang="en-US" sz="1200" dirty="0"/>
              <a:t> </a:t>
            </a:r>
            <a:r>
              <a:rPr lang="en-US" sz="1200" dirty="0" err="1"/>
              <a:t>deze</a:t>
            </a:r>
            <a:r>
              <a:rPr lang="en-US" sz="1200" dirty="0"/>
              <a:t> </a:t>
            </a:r>
            <a:r>
              <a:rPr lang="en-US" sz="1200" dirty="0" err="1"/>
              <a:t>ingestorte</a:t>
            </a:r>
            <a:r>
              <a:rPr lang="en-US" sz="1200" dirty="0"/>
              <a:t> </a:t>
            </a:r>
            <a:r>
              <a:rPr lang="en-US" sz="1200" dirty="0" err="1"/>
              <a:t>brug</a:t>
            </a:r>
            <a:r>
              <a:rPr lang="en-US" sz="1200" dirty="0"/>
              <a:t>?  &lt;</a:t>
            </a:r>
            <a:r>
              <a:rPr lang="en-US" sz="1200" dirty="0" err="1"/>
              <a:t>reacties</a:t>
            </a:r>
            <a:r>
              <a:rPr lang="en-US" sz="1200" dirty="0"/>
              <a:t> </a:t>
            </a:r>
            <a:r>
              <a:rPr lang="en-US" sz="1200" dirty="0" err="1"/>
              <a:t>publiek</a:t>
            </a:r>
            <a:r>
              <a:rPr lang="en-US" sz="1200" dirty="0"/>
              <a:t>, </a:t>
            </a:r>
            <a:r>
              <a:rPr lang="en-US" sz="1200" dirty="0" err="1"/>
              <a:t>beetje</a:t>
            </a:r>
            <a:r>
              <a:rPr lang="en-US" sz="1200" dirty="0"/>
              <a:t> </a:t>
            </a:r>
            <a:r>
              <a:rPr lang="en-US" sz="1200" dirty="0" err="1"/>
              <a:t>tegen</a:t>
            </a:r>
            <a:r>
              <a:rPr lang="en-US" sz="1200" dirty="0"/>
              <a:t> </a:t>
            </a:r>
            <a:r>
              <a:rPr lang="en-US" sz="1200" dirty="0" err="1"/>
              <a:t>vragen</a:t>
            </a:r>
            <a:r>
              <a:rPr lang="en-US" sz="1200" dirty="0"/>
              <a:t> om </a:t>
            </a:r>
            <a:r>
              <a:rPr lang="en-US" sz="1200" dirty="0" err="1"/>
              <a:t>hun</a:t>
            </a:r>
            <a:r>
              <a:rPr lang="en-US" sz="1200" dirty="0"/>
              <a:t> </a:t>
            </a:r>
            <a:r>
              <a:rPr lang="en-US" sz="1200" dirty="0" err="1"/>
              <a:t>antwoord</a:t>
            </a:r>
            <a:r>
              <a:rPr lang="en-US" sz="1200" dirty="0"/>
              <a:t> te </a:t>
            </a:r>
            <a:r>
              <a:rPr lang="en-US" sz="1200" dirty="0" err="1"/>
              <a:t>checken</a:t>
            </a:r>
            <a:r>
              <a:rPr lang="en-US" sz="1200" dirty="0"/>
              <a:t>&gt;</a:t>
            </a:r>
          </a:p>
          <a:p>
            <a:r>
              <a:rPr lang="en-US" sz="1200" dirty="0"/>
              <a:t>&lt;click&gt; Kan </a:t>
            </a:r>
            <a:r>
              <a:rPr lang="en-US" sz="1200" dirty="0" err="1"/>
              <a:t>ook</a:t>
            </a:r>
            <a:r>
              <a:rPr lang="en-US" sz="1200" dirty="0"/>
              <a:t> gewoon de chauffeur </a:t>
            </a:r>
            <a:r>
              <a:rPr lang="en-US" sz="1200" dirty="0" err="1"/>
              <a:t>zijn</a:t>
            </a:r>
            <a:r>
              <a:rPr lang="en-US" sz="1200" dirty="0"/>
              <a:t> die het bord niet </a:t>
            </a:r>
            <a:r>
              <a:rPr lang="en-US" sz="1200" dirty="0" err="1"/>
              <a:t>gezien</a:t>
            </a:r>
            <a:r>
              <a:rPr lang="en-US" sz="1200" dirty="0"/>
              <a:t> </a:t>
            </a:r>
            <a:r>
              <a:rPr lang="en-US" sz="1200" dirty="0" err="1"/>
              <a:t>heeft</a:t>
            </a:r>
            <a:r>
              <a:rPr lang="en-US" sz="1200" dirty="0"/>
              <a:t>, dus </a:t>
            </a:r>
            <a:r>
              <a:rPr lang="en-US" sz="1200" dirty="0" err="1"/>
              <a:t>vraag</a:t>
            </a:r>
            <a:r>
              <a:rPr lang="en-US" sz="1200" dirty="0"/>
              <a:t> door </a:t>
            </a:r>
            <a:r>
              <a:rPr lang="en-US" sz="1200" dirty="0" err="1"/>
              <a:t>en</a:t>
            </a:r>
            <a:r>
              <a:rPr lang="en-US" sz="1200" dirty="0"/>
              <a:t> </a:t>
            </a:r>
            <a:r>
              <a:rPr lang="en-US" sz="1200" dirty="0" err="1"/>
              <a:t>blijf</a:t>
            </a:r>
            <a:r>
              <a:rPr lang="en-US" sz="1200" dirty="0"/>
              <a:t> </a:t>
            </a:r>
            <a:r>
              <a:rPr lang="en-US" sz="1200" dirty="0" err="1"/>
              <a:t>nadenken</a:t>
            </a:r>
            <a:r>
              <a:rPr lang="en-US" sz="1200" dirty="0"/>
              <a:t>.</a:t>
            </a:r>
          </a:p>
          <a:p>
            <a:r>
              <a:rPr lang="en-US" sz="1200" dirty="0"/>
              <a:t>&lt;click&gt; En </a:t>
            </a:r>
            <a:r>
              <a:rPr lang="en-US" sz="1200" dirty="0" err="1"/>
              <a:t>dat</a:t>
            </a:r>
            <a:r>
              <a:rPr lang="en-US" sz="1200" dirty="0"/>
              <a:t> bord </a:t>
            </a:r>
            <a:r>
              <a:rPr lang="en-US" sz="1200" dirty="0" err="1"/>
              <a:t>zie</a:t>
            </a:r>
            <a:r>
              <a:rPr lang="en-US" sz="1200" dirty="0"/>
              <a:t> je </a:t>
            </a:r>
            <a:r>
              <a:rPr lang="en-US" sz="1200" dirty="0" err="1"/>
              <a:t>omdat</a:t>
            </a:r>
            <a:r>
              <a:rPr lang="en-US" sz="1200" dirty="0"/>
              <a:t> het </a:t>
            </a:r>
            <a:r>
              <a:rPr lang="en-US" sz="1200" dirty="0" err="1"/>
              <a:t>licht</a:t>
            </a:r>
            <a:r>
              <a:rPr lang="en-US" sz="1200" dirty="0"/>
              <a:t> </a:t>
            </a:r>
            <a:r>
              <a:rPr lang="en-US" sz="1200" dirty="0" err="1"/>
              <a:t>reflecteert</a:t>
            </a:r>
            <a:r>
              <a:rPr lang="en-US" sz="1200" dirty="0"/>
              <a:t> </a:t>
            </a:r>
            <a:r>
              <a:rPr lang="en-US" sz="1200" dirty="0" err="1"/>
              <a:t>dat</a:t>
            </a:r>
            <a:r>
              <a:rPr lang="en-US" sz="1200" dirty="0"/>
              <a:t> in je </a:t>
            </a:r>
            <a:r>
              <a:rPr lang="en-US" sz="1200" dirty="0" err="1"/>
              <a:t>oog</a:t>
            </a:r>
            <a:r>
              <a:rPr lang="en-US" sz="1200" dirty="0"/>
              <a:t> </a:t>
            </a:r>
            <a:r>
              <a:rPr lang="en-US" sz="1200" dirty="0" err="1"/>
              <a:t>valt</a:t>
            </a:r>
            <a:r>
              <a:rPr lang="en-US" sz="1200" dirty="0"/>
              <a:t> </a:t>
            </a:r>
            <a:r>
              <a:rPr lang="en-US" sz="1200" dirty="0" err="1"/>
              <a:t>en</a:t>
            </a:r>
            <a:r>
              <a:rPr lang="en-US" sz="1200" dirty="0"/>
              <a:t> zo </a:t>
            </a:r>
            <a:r>
              <a:rPr lang="en-US" sz="1200" dirty="0" err="1"/>
              <a:t>gezien</a:t>
            </a:r>
            <a:r>
              <a:rPr lang="en-US" sz="1200" dirty="0"/>
              <a:t> </a:t>
            </a:r>
            <a:r>
              <a:rPr lang="en-US" sz="1200" dirty="0" err="1"/>
              <a:t>wordt</a:t>
            </a:r>
            <a:r>
              <a:rPr lang="en-US" sz="1200" dirty="0"/>
              <a:t>.</a:t>
            </a:r>
            <a:endParaRPr lang="en-GB" sz="1200" dirty="0"/>
          </a:p>
        </p:txBody>
      </p:sp>
      <p:sp>
        <p:nvSpPr>
          <p:cNvPr id="4" name="Slide Number Placeholder 3"/>
          <p:cNvSpPr>
            <a:spLocks noGrp="1"/>
          </p:cNvSpPr>
          <p:nvPr>
            <p:ph type="sldNum" sz="quarter" idx="5"/>
          </p:nvPr>
        </p:nvSpPr>
        <p:spPr/>
        <p:txBody>
          <a:bodyPr/>
          <a:lstStyle/>
          <a:p>
            <a:fld id="{65D23C52-D5D1-47F7-96C3-E68993887164}" type="slidenum">
              <a:rPr lang="nl-NL" smtClean="0"/>
              <a:t>3</a:t>
            </a:fld>
            <a:endParaRPr lang="nl-NL"/>
          </a:p>
        </p:txBody>
      </p:sp>
    </p:spTree>
    <p:extLst>
      <p:ext uri="{BB962C8B-B14F-4D97-AF65-F5344CB8AC3E}">
        <p14:creationId xmlns:p14="http://schemas.microsoft.com/office/powerpoint/2010/main" val="451941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Ik</a:t>
            </a:r>
            <a:r>
              <a:rPr lang="en-US" dirty="0"/>
              <a:t> </a:t>
            </a:r>
            <a:r>
              <a:rPr lang="en-US" dirty="0" err="1"/>
              <a:t>weet</a:t>
            </a:r>
            <a:r>
              <a:rPr lang="en-US" dirty="0"/>
              <a:t> niet of het al heel </a:t>
            </a:r>
            <a:r>
              <a:rPr lang="en-US" dirty="0" err="1"/>
              <a:t>duidelijk</a:t>
            </a:r>
            <a:r>
              <a:rPr lang="en-US" dirty="0"/>
              <a:t> is, dus </a:t>
            </a:r>
            <a:r>
              <a:rPr lang="en-US" dirty="0" err="1"/>
              <a:t>ik</a:t>
            </a:r>
            <a:r>
              <a:rPr lang="en-US" dirty="0"/>
              <a:t> </a:t>
            </a:r>
            <a:r>
              <a:rPr lang="en-US" dirty="0" err="1"/>
              <a:t>gebruik</a:t>
            </a:r>
            <a:r>
              <a:rPr lang="en-US" dirty="0"/>
              <a:t> het </a:t>
            </a:r>
            <a:r>
              <a:rPr lang="en-US" dirty="0" err="1"/>
              <a:t>voorbeeld</a:t>
            </a:r>
            <a:r>
              <a:rPr lang="en-US" dirty="0"/>
              <a:t> </a:t>
            </a:r>
            <a:r>
              <a:rPr lang="en-US" dirty="0" err="1"/>
              <a:t>vd</a:t>
            </a:r>
            <a:r>
              <a:rPr lang="en-US" dirty="0"/>
              <a:t> </a:t>
            </a:r>
            <a:r>
              <a:rPr lang="en-US" dirty="0" err="1"/>
              <a:t>brug</a:t>
            </a:r>
            <a:r>
              <a:rPr lang="en-US" dirty="0"/>
              <a:t> om het </a:t>
            </a:r>
            <a:r>
              <a:rPr lang="en-US" dirty="0" err="1"/>
              <a:t>belang</a:t>
            </a:r>
            <a:r>
              <a:rPr lang="en-US" dirty="0"/>
              <a:t> van </a:t>
            </a:r>
            <a:r>
              <a:rPr lang="en-US" dirty="0" err="1"/>
              <a:t>natuurkunde</a:t>
            </a:r>
            <a:r>
              <a:rPr lang="en-US" dirty="0"/>
              <a:t> </a:t>
            </a:r>
            <a:r>
              <a:rPr lang="en-US" dirty="0" err="1"/>
              <a:t>duidelijker</a:t>
            </a:r>
            <a:r>
              <a:rPr lang="en-US" dirty="0"/>
              <a:t> te </a:t>
            </a:r>
            <a:r>
              <a:rPr lang="en-US" dirty="0" err="1"/>
              <a:t>maken</a:t>
            </a:r>
            <a:r>
              <a:rPr lang="en-US" dirty="0"/>
              <a:t>.</a:t>
            </a:r>
          </a:p>
          <a:p>
            <a:r>
              <a:rPr lang="en-US" dirty="0"/>
              <a:t>&lt;click&gt; </a:t>
            </a:r>
            <a:r>
              <a:rPr lang="en-US" dirty="0" err="1"/>
              <a:t>Ik</a:t>
            </a:r>
            <a:r>
              <a:rPr lang="en-US" dirty="0"/>
              <a:t> </a:t>
            </a:r>
            <a:r>
              <a:rPr lang="en-US" dirty="0" err="1"/>
              <a:t>gebruik</a:t>
            </a:r>
            <a:r>
              <a:rPr lang="en-US" dirty="0"/>
              <a:t> de </a:t>
            </a:r>
            <a:r>
              <a:rPr lang="en-US" dirty="0" err="1"/>
              <a:t>doorgezakte</a:t>
            </a:r>
            <a:r>
              <a:rPr lang="en-US" dirty="0"/>
              <a:t> </a:t>
            </a:r>
            <a:r>
              <a:rPr lang="en-US" dirty="0" err="1"/>
              <a:t>brug</a:t>
            </a:r>
            <a:r>
              <a:rPr lang="en-US" dirty="0"/>
              <a:t> </a:t>
            </a:r>
            <a:r>
              <a:rPr lang="en-US" dirty="0" err="1"/>
              <a:t>als</a:t>
            </a:r>
            <a:r>
              <a:rPr lang="en-US" dirty="0"/>
              <a:t> </a:t>
            </a:r>
            <a:r>
              <a:rPr lang="en-US" dirty="0" err="1"/>
              <a:t>voorbeeld</a:t>
            </a:r>
            <a:r>
              <a:rPr lang="en-US" dirty="0"/>
              <a:t>, die </a:t>
            </a:r>
            <a:r>
              <a:rPr lang="en-US" dirty="0" err="1"/>
              <a:t>moet</a:t>
            </a:r>
            <a:r>
              <a:rPr lang="en-US" dirty="0"/>
              <a:t> je </a:t>
            </a:r>
            <a:r>
              <a:rPr lang="en-US" dirty="0" err="1"/>
              <a:t>natuurlijk</a:t>
            </a:r>
            <a:r>
              <a:rPr lang="en-US" dirty="0"/>
              <a:t> </a:t>
            </a:r>
            <a:r>
              <a:rPr lang="en-US" dirty="0" err="1"/>
              <a:t>eerst</a:t>
            </a:r>
            <a:r>
              <a:rPr lang="en-US" dirty="0"/>
              <a:t> </a:t>
            </a:r>
            <a:r>
              <a:rPr lang="en-US" dirty="0" err="1"/>
              <a:t>maken</a:t>
            </a:r>
            <a:r>
              <a:rPr lang="en-US" dirty="0"/>
              <a:t> </a:t>
            </a:r>
            <a:r>
              <a:rPr lang="en-US" dirty="0" err="1"/>
              <a:t>voordat</a:t>
            </a:r>
            <a:r>
              <a:rPr lang="en-US" dirty="0"/>
              <a:t> die </a:t>
            </a:r>
            <a:r>
              <a:rPr lang="en-US" dirty="0" err="1"/>
              <a:t>kan</a:t>
            </a:r>
            <a:r>
              <a:rPr lang="en-US" dirty="0"/>
              <a:t> </a:t>
            </a:r>
            <a:r>
              <a:rPr lang="en-US" dirty="0" err="1"/>
              <a:t>inzakken</a:t>
            </a:r>
            <a:r>
              <a:rPr lang="en-US" dirty="0"/>
              <a:t> </a:t>
            </a:r>
            <a:r>
              <a:rPr lang="en-US" dirty="0">
                <a:sym typeface="Wingdings" panose="05000000000000000000" pitchFamily="2" charset="2"/>
              </a:rPr>
              <a:t></a:t>
            </a:r>
          </a:p>
          <a:p>
            <a:r>
              <a:rPr lang="en-US" dirty="0">
                <a:sym typeface="Wingdings" panose="05000000000000000000" pitchFamily="2" charset="2"/>
              </a:rPr>
              <a:t>&lt;click&gt; </a:t>
            </a:r>
            <a:r>
              <a:rPr lang="en-US" dirty="0" err="1">
                <a:sym typeface="Wingdings" panose="05000000000000000000" pitchFamily="2" charset="2"/>
              </a:rPr>
              <a:t>Voordat</a:t>
            </a:r>
            <a:r>
              <a:rPr lang="en-US" dirty="0">
                <a:sym typeface="Wingdings" panose="05000000000000000000" pitchFamily="2" charset="2"/>
              </a:rPr>
              <a:t> je </a:t>
            </a:r>
            <a:r>
              <a:rPr lang="en-US" dirty="0" err="1">
                <a:sym typeface="Wingdings" panose="05000000000000000000" pitchFamily="2" charset="2"/>
              </a:rPr>
              <a:t>kunt</a:t>
            </a:r>
            <a:r>
              <a:rPr lang="en-US" dirty="0">
                <a:sym typeface="Wingdings" panose="05000000000000000000" pitchFamily="2" charset="2"/>
              </a:rPr>
              <a:t> </a:t>
            </a:r>
            <a:r>
              <a:rPr lang="en-US" dirty="0" err="1">
                <a:sym typeface="Wingdings" panose="05000000000000000000" pitchFamily="2" charset="2"/>
              </a:rPr>
              <a:t>gaan</a:t>
            </a:r>
            <a:r>
              <a:rPr lang="en-US" dirty="0">
                <a:sym typeface="Wingdings" panose="05000000000000000000" pitchFamily="2" charset="2"/>
              </a:rPr>
              <a:t> </a:t>
            </a:r>
            <a:r>
              <a:rPr lang="en-US" dirty="0" err="1">
                <a:sym typeface="Wingdings" panose="05000000000000000000" pitchFamily="2" charset="2"/>
              </a:rPr>
              <a:t>bouwen</a:t>
            </a:r>
            <a:r>
              <a:rPr lang="en-US" dirty="0">
                <a:sym typeface="Wingdings" panose="05000000000000000000" pitchFamily="2" charset="2"/>
              </a:rPr>
              <a:t>, </a:t>
            </a:r>
            <a:r>
              <a:rPr lang="en-US" dirty="0" err="1">
                <a:sym typeface="Wingdings" panose="05000000000000000000" pitchFamily="2" charset="2"/>
              </a:rPr>
              <a:t>heb</a:t>
            </a:r>
            <a:r>
              <a:rPr lang="en-US" dirty="0">
                <a:sym typeface="Wingdings" panose="05000000000000000000" pitchFamily="2" charset="2"/>
              </a:rPr>
              <a:t> je </a:t>
            </a:r>
            <a:r>
              <a:rPr lang="en-US" dirty="0" err="1">
                <a:sym typeface="Wingdings" panose="05000000000000000000" pitchFamily="2" charset="2"/>
              </a:rPr>
              <a:t>eerst</a:t>
            </a:r>
            <a:r>
              <a:rPr lang="en-US" dirty="0">
                <a:sym typeface="Wingdings" panose="05000000000000000000" pitchFamily="2" charset="2"/>
              </a:rPr>
              <a:t> een </a:t>
            </a:r>
            <a:r>
              <a:rPr lang="en-US" dirty="0" err="1">
                <a:sym typeface="Wingdings" panose="05000000000000000000" pitchFamily="2" charset="2"/>
              </a:rPr>
              <a:t>ontwerp</a:t>
            </a:r>
            <a:r>
              <a:rPr lang="en-US" dirty="0">
                <a:sym typeface="Wingdings" panose="05000000000000000000" pitchFamily="2" charset="2"/>
              </a:rPr>
              <a:t> </a:t>
            </a:r>
            <a:r>
              <a:rPr lang="en-US" dirty="0" err="1">
                <a:sym typeface="Wingdings" panose="05000000000000000000" pitchFamily="2" charset="2"/>
              </a:rPr>
              <a:t>nodig</a:t>
            </a:r>
            <a:r>
              <a:rPr lang="en-US" dirty="0">
                <a:sym typeface="Wingdings" panose="05000000000000000000" pitchFamily="2" charset="2"/>
              </a:rPr>
              <a:t>, dus wat ga je </a:t>
            </a:r>
            <a:r>
              <a:rPr lang="en-US" dirty="0" err="1">
                <a:sym typeface="Wingdings" panose="05000000000000000000" pitchFamily="2" charset="2"/>
              </a:rPr>
              <a:t>bouwen</a:t>
            </a:r>
            <a:r>
              <a:rPr lang="en-US" dirty="0">
                <a:sym typeface="Wingdings" panose="05000000000000000000" pitchFamily="2" charset="2"/>
              </a:rPr>
              <a:t>.</a:t>
            </a:r>
          </a:p>
          <a:p>
            <a:r>
              <a:rPr lang="en-US" dirty="0">
                <a:sym typeface="Wingdings" panose="05000000000000000000" pitchFamily="2" charset="2"/>
              </a:rPr>
              <a:t>&lt;click&gt; Het </a:t>
            </a:r>
            <a:r>
              <a:rPr lang="en-US" dirty="0" err="1">
                <a:sym typeface="Wingdings" panose="05000000000000000000" pitchFamily="2" charset="2"/>
              </a:rPr>
              <a:t>ontwerp</a:t>
            </a:r>
            <a:r>
              <a:rPr lang="en-US" dirty="0">
                <a:sym typeface="Wingdings" panose="05000000000000000000" pitchFamily="2" charset="2"/>
              </a:rPr>
              <a:t> is </a:t>
            </a:r>
            <a:r>
              <a:rPr lang="en-US" dirty="0" err="1">
                <a:sym typeface="Wingdings" panose="05000000000000000000" pitchFamily="2" charset="2"/>
              </a:rPr>
              <a:t>voor</a:t>
            </a:r>
            <a:r>
              <a:rPr lang="en-US" dirty="0">
                <a:sym typeface="Wingdings" panose="05000000000000000000" pitchFamily="2" charset="2"/>
              </a:rPr>
              <a:t> de </a:t>
            </a:r>
            <a:r>
              <a:rPr lang="en-US" dirty="0" err="1">
                <a:sym typeface="Wingdings" panose="05000000000000000000" pitchFamily="2" charset="2"/>
              </a:rPr>
              <a:t>oplossing</a:t>
            </a:r>
            <a:r>
              <a:rPr lang="en-US" dirty="0">
                <a:sym typeface="Wingdings" panose="05000000000000000000" pitchFamily="2" charset="2"/>
              </a:rPr>
              <a:t> die </a:t>
            </a:r>
            <a:r>
              <a:rPr lang="en-US" dirty="0" err="1">
                <a:sym typeface="Wingdings" panose="05000000000000000000" pitchFamily="2" charset="2"/>
              </a:rPr>
              <a:t>gekozen</a:t>
            </a:r>
            <a:r>
              <a:rPr lang="en-US" dirty="0">
                <a:sym typeface="Wingdings" panose="05000000000000000000" pitchFamily="2" charset="2"/>
              </a:rPr>
              <a:t> </a:t>
            </a:r>
            <a:r>
              <a:rPr lang="en-US" dirty="0" err="1">
                <a:sym typeface="Wingdings" panose="05000000000000000000" pitchFamily="2" charset="2"/>
              </a:rPr>
              <a:t>wordt</a:t>
            </a:r>
            <a:r>
              <a:rPr lang="en-US" dirty="0">
                <a:sym typeface="Wingdings" panose="05000000000000000000" pitchFamily="2" charset="2"/>
              </a:rPr>
              <a:t> uit een </a:t>
            </a:r>
            <a:r>
              <a:rPr lang="en-US" dirty="0" err="1">
                <a:sym typeface="Wingdings" panose="05000000000000000000" pitchFamily="2" charset="2"/>
              </a:rPr>
              <a:t>aantal</a:t>
            </a:r>
            <a:r>
              <a:rPr lang="en-US" dirty="0">
                <a:sym typeface="Wingdings" panose="05000000000000000000" pitchFamily="2" charset="2"/>
              </a:rPr>
              <a:t> </a:t>
            </a:r>
            <a:r>
              <a:rPr lang="en-US" dirty="0" err="1">
                <a:sym typeface="Wingdings" panose="05000000000000000000" pitchFamily="2" charset="2"/>
              </a:rPr>
              <a:t>mogelijke</a:t>
            </a:r>
            <a:r>
              <a:rPr lang="en-US" dirty="0">
                <a:sym typeface="Wingdings" panose="05000000000000000000" pitchFamily="2" charset="2"/>
              </a:rPr>
              <a:t> </a:t>
            </a:r>
            <a:r>
              <a:rPr lang="en-US" dirty="0" err="1">
                <a:sym typeface="Wingdings" panose="05000000000000000000" pitchFamily="2" charset="2"/>
              </a:rPr>
              <a:t>oplossingen</a:t>
            </a:r>
            <a:r>
              <a:rPr lang="en-US" dirty="0">
                <a:sym typeface="Wingdings" panose="05000000000000000000" pitchFamily="2" charset="2"/>
              </a:rPr>
              <a:t>, </a:t>
            </a:r>
            <a:r>
              <a:rPr lang="en-US" dirty="0" err="1">
                <a:sym typeface="Wingdings" panose="05000000000000000000" pitchFamily="2" charset="2"/>
              </a:rPr>
              <a:t>bijv</a:t>
            </a:r>
            <a:r>
              <a:rPr lang="en-US" dirty="0">
                <a:sym typeface="Wingdings" panose="05000000000000000000" pitchFamily="2" charset="2"/>
              </a:rPr>
              <a:t>. </a:t>
            </a:r>
            <a:r>
              <a:rPr lang="en-US" dirty="0" err="1">
                <a:sym typeface="Wingdings" panose="05000000000000000000" pitchFamily="2" charset="2"/>
              </a:rPr>
              <a:t>hangbrug</a:t>
            </a:r>
            <a:r>
              <a:rPr lang="en-US" dirty="0">
                <a:sym typeface="Wingdings" panose="05000000000000000000" pitchFamily="2" charset="2"/>
              </a:rPr>
              <a:t>, </a:t>
            </a:r>
            <a:r>
              <a:rPr lang="en-US" dirty="0" err="1">
                <a:sym typeface="Wingdings" panose="05000000000000000000" pitchFamily="2" charset="2"/>
              </a:rPr>
              <a:t>boogbrug</a:t>
            </a:r>
            <a:r>
              <a:rPr lang="en-US" dirty="0">
                <a:sym typeface="Wingdings" panose="05000000000000000000" pitchFamily="2" charset="2"/>
              </a:rPr>
              <a:t>, </a:t>
            </a:r>
            <a:r>
              <a:rPr lang="en-US" dirty="0" err="1">
                <a:sym typeface="Wingdings" panose="05000000000000000000" pitchFamily="2" charset="2"/>
              </a:rPr>
              <a:t>klapbrug</a:t>
            </a:r>
            <a:r>
              <a:rPr lang="en-US" dirty="0">
                <a:sym typeface="Wingdings" panose="05000000000000000000" pitchFamily="2" charset="2"/>
              </a:rPr>
              <a:t>.</a:t>
            </a:r>
          </a:p>
          <a:p>
            <a:r>
              <a:rPr lang="en-US" dirty="0">
                <a:sym typeface="Wingdings" panose="05000000000000000000" pitchFamily="2" charset="2"/>
              </a:rPr>
              <a:t>&lt;click&gt; Het </a:t>
            </a:r>
            <a:r>
              <a:rPr lang="en-US" dirty="0" err="1">
                <a:sym typeface="Wingdings" panose="05000000000000000000" pitchFamily="2" charset="2"/>
              </a:rPr>
              <a:t>woord</a:t>
            </a:r>
            <a:r>
              <a:rPr lang="en-US" dirty="0">
                <a:sym typeface="Wingdings" panose="05000000000000000000" pitchFamily="2" charset="2"/>
              </a:rPr>
              <a:t> </a:t>
            </a:r>
            <a:r>
              <a:rPr lang="en-US" dirty="0" err="1">
                <a:sym typeface="Wingdings" panose="05000000000000000000" pitchFamily="2" charset="2"/>
              </a:rPr>
              <a:t>oplossing</a:t>
            </a:r>
            <a:r>
              <a:rPr lang="en-US" dirty="0">
                <a:sym typeface="Wingdings" panose="05000000000000000000" pitchFamily="2" charset="2"/>
              </a:rPr>
              <a:t> </a:t>
            </a:r>
            <a:r>
              <a:rPr lang="en-US" dirty="0" err="1">
                <a:sym typeface="Wingdings" panose="05000000000000000000" pitchFamily="2" charset="2"/>
              </a:rPr>
              <a:t>zegt</a:t>
            </a:r>
            <a:r>
              <a:rPr lang="en-US" dirty="0">
                <a:sym typeface="Wingdings" panose="05000000000000000000" pitchFamily="2" charset="2"/>
              </a:rPr>
              <a:t> het al, je </a:t>
            </a:r>
            <a:r>
              <a:rPr lang="en-US" dirty="0" err="1">
                <a:sym typeface="Wingdings" panose="05000000000000000000" pitchFamily="2" charset="2"/>
              </a:rPr>
              <a:t>moet</a:t>
            </a:r>
            <a:r>
              <a:rPr lang="en-US" dirty="0">
                <a:sym typeface="Wingdings" panose="05000000000000000000" pitchFamily="2" charset="2"/>
              </a:rPr>
              <a:t> </a:t>
            </a:r>
            <a:r>
              <a:rPr lang="en-US" dirty="0" err="1">
                <a:sym typeface="Wingdings" panose="05000000000000000000" pitchFamily="2" charset="2"/>
              </a:rPr>
              <a:t>eerst</a:t>
            </a:r>
            <a:r>
              <a:rPr lang="en-US" dirty="0">
                <a:sym typeface="Wingdings" panose="05000000000000000000" pitchFamily="2" charset="2"/>
              </a:rPr>
              <a:t> een </a:t>
            </a:r>
            <a:r>
              <a:rPr lang="en-US" dirty="0" err="1">
                <a:sym typeface="Wingdings" panose="05000000000000000000" pitchFamily="2" charset="2"/>
              </a:rPr>
              <a:t>probleem</a:t>
            </a:r>
            <a:r>
              <a:rPr lang="en-US" dirty="0">
                <a:sym typeface="Wingdings" panose="05000000000000000000" pitchFamily="2" charset="2"/>
              </a:rPr>
              <a:t> </a:t>
            </a:r>
            <a:r>
              <a:rPr lang="en-US" dirty="0" err="1">
                <a:sym typeface="Wingdings" panose="05000000000000000000" pitchFamily="2" charset="2"/>
              </a:rPr>
              <a:t>hebben</a:t>
            </a:r>
            <a:r>
              <a:rPr lang="en-US" dirty="0">
                <a:sym typeface="Wingdings" panose="05000000000000000000" pitchFamily="2" charset="2"/>
              </a:rPr>
              <a:t> </a:t>
            </a:r>
            <a:r>
              <a:rPr lang="en-US" dirty="0" err="1">
                <a:sym typeface="Wingdings" panose="05000000000000000000" pitchFamily="2" charset="2"/>
              </a:rPr>
              <a:t>en</a:t>
            </a:r>
            <a:r>
              <a:rPr lang="en-US" dirty="0">
                <a:sym typeface="Wingdings" panose="05000000000000000000" pitchFamily="2" charset="2"/>
              </a:rPr>
              <a:t> dan </a:t>
            </a:r>
            <a:r>
              <a:rPr lang="en-US" dirty="0" err="1">
                <a:sym typeface="Wingdings" panose="05000000000000000000" pitchFamily="2" charset="2"/>
              </a:rPr>
              <a:t>denk</a:t>
            </a:r>
            <a:r>
              <a:rPr lang="en-US" dirty="0">
                <a:sym typeface="Wingdings" panose="05000000000000000000" pitchFamily="2" charset="2"/>
              </a:rPr>
              <a:t> je </a:t>
            </a:r>
            <a:r>
              <a:rPr lang="en-US" dirty="0" err="1">
                <a:sym typeface="Wingdings" panose="05000000000000000000" pitchFamily="2" charset="2"/>
              </a:rPr>
              <a:t>na</a:t>
            </a:r>
            <a:r>
              <a:rPr lang="en-US" dirty="0">
                <a:sym typeface="Wingdings" panose="05000000000000000000" pitchFamily="2" charset="2"/>
              </a:rPr>
              <a:t> over </a:t>
            </a:r>
            <a:r>
              <a:rPr lang="en-US" dirty="0" err="1">
                <a:sym typeface="Wingdings" panose="05000000000000000000" pitchFamily="2" charset="2"/>
              </a:rPr>
              <a:t>oplossingen</a:t>
            </a:r>
            <a:r>
              <a:rPr lang="en-US" dirty="0">
                <a:sym typeface="Wingdings" panose="05000000000000000000" pitchFamily="2" charset="2"/>
              </a:rPr>
              <a:t>.</a:t>
            </a:r>
          </a:p>
          <a:p>
            <a:r>
              <a:rPr lang="en-US" dirty="0">
                <a:sym typeface="Wingdings" panose="05000000000000000000" pitchFamily="2" charset="2"/>
              </a:rPr>
              <a:t>&lt;click&gt; Maar </a:t>
            </a:r>
            <a:r>
              <a:rPr lang="en-US" dirty="0" err="1">
                <a:sym typeface="Wingdings" panose="05000000000000000000" pitchFamily="2" charset="2"/>
              </a:rPr>
              <a:t>voor</a:t>
            </a:r>
            <a:r>
              <a:rPr lang="en-US" dirty="0">
                <a:sym typeface="Wingdings" panose="05000000000000000000" pitchFamily="2" charset="2"/>
              </a:rPr>
              <a:t> je </a:t>
            </a:r>
            <a:r>
              <a:rPr lang="en-US" dirty="0" err="1">
                <a:sym typeface="Wingdings" panose="05000000000000000000" pitchFamily="2" charset="2"/>
              </a:rPr>
              <a:t>weet</a:t>
            </a:r>
            <a:r>
              <a:rPr lang="en-US" dirty="0">
                <a:sym typeface="Wingdings" panose="05000000000000000000" pitchFamily="2" charset="2"/>
              </a:rPr>
              <a:t> </a:t>
            </a:r>
            <a:r>
              <a:rPr lang="en-US" dirty="0" err="1">
                <a:sym typeface="Wingdings" panose="05000000000000000000" pitchFamily="2" charset="2"/>
              </a:rPr>
              <a:t>welke</a:t>
            </a:r>
            <a:r>
              <a:rPr lang="en-US" dirty="0">
                <a:sym typeface="Wingdings" panose="05000000000000000000" pitchFamily="2" charset="2"/>
              </a:rPr>
              <a:t> </a:t>
            </a:r>
            <a:r>
              <a:rPr lang="en-US" dirty="0" err="1">
                <a:sym typeface="Wingdings" panose="05000000000000000000" pitchFamily="2" charset="2"/>
              </a:rPr>
              <a:t>oplossingen</a:t>
            </a:r>
            <a:r>
              <a:rPr lang="en-US" dirty="0">
                <a:sym typeface="Wingdings" panose="05000000000000000000" pitchFamily="2" charset="2"/>
              </a:rPr>
              <a:t> er </a:t>
            </a:r>
            <a:r>
              <a:rPr lang="en-US" dirty="0" err="1">
                <a:sym typeface="Wingdings" panose="05000000000000000000" pitchFamily="2" charset="2"/>
              </a:rPr>
              <a:t>zijn</a:t>
            </a:r>
            <a:r>
              <a:rPr lang="en-US" dirty="0">
                <a:sym typeface="Wingdings" panose="05000000000000000000" pitchFamily="2" charset="2"/>
              </a:rPr>
              <a:t>, </a:t>
            </a:r>
            <a:r>
              <a:rPr lang="en-US" dirty="0" err="1">
                <a:sym typeface="Wingdings" panose="05000000000000000000" pitchFamily="2" charset="2"/>
              </a:rPr>
              <a:t>moet</a:t>
            </a:r>
            <a:r>
              <a:rPr lang="en-US" dirty="0">
                <a:sym typeface="Wingdings" panose="05000000000000000000" pitchFamily="2" charset="2"/>
              </a:rPr>
              <a:t> je </a:t>
            </a:r>
            <a:r>
              <a:rPr lang="en-US" dirty="0" err="1">
                <a:sym typeface="Wingdings" panose="05000000000000000000" pitchFamily="2" charset="2"/>
              </a:rPr>
              <a:t>onderzoek</a:t>
            </a:r>
            <a:r>
              <a:rPr lang="en-US" dirty="0">
                <a:sym typeface="Wingdings" panose="05000000000000000000" pitchFamily="2" charset="2"/>
              </a:rPr>
              <a:t> </a:t>
            </a:r>
            <a:r>
              <a:rPr lang="en-US" dirty="0" err="1">
                <a:sym typeface="Wingdings" panose="05000000000000000000" pitchFamily="2" charset="2"/>
              </a:rPr>
              <a:t>doen</a:t>
            </a:r>
            <a:r>
              <a:rPr lang="en-US" dirty="0">
                <a:sym typeface="Wingdings" panose="05000000000000000000" pitchFamily="2" charset="2"/>
              </a:rPr>
              <a:t>.  </a:t>
            </a:r>
            <a:r>
              <a:rPr lang="en-US" dirty="0" err="1">
                <a:sym typeface="Wingdings" panose="05000000000000000000" pitchFamily="2" charset="2"/>
              </a:rPr>
              <a:t>Bijv</a:t>
            </a:r>
            <a:r>
              <a:rPr lang="en-US" dirty="0">
                <a:sym typeface="Wingdings" panose="05000000000000000000" pitchFamily="2" charset="2"/>
              </a:rPr>
              <a:t>. hoe </a:t>
            </a:r>
            <a:r>
              <a:rPr lang="en-US" dirty="0" err="1">
                <a:sym typeface="Wingdings" panose="05000000000000000000" pitchFamily="2" charset="2"/>
              </a:rPr>
              <a:t>staal</a:t>
            </a:r>
            <a:r>
              <a:rPr lang="en-US" dirty="0">
                <a:sym typeface="Wingdings" panose="05000000000000000000" pitchFamily="2" charset="2"/>
              </a:rPr>
              <a:t> </a:t>
            </a:r>
            <a:r>
              <a:rPr lang="en-US" dirty="0" err="1">
                <a:sym typeface="Wingdings" panose="05000000000000000000" pitchFamily="2" charset="2"/>
              </a:rPr>
              <a:t>zich</a:t>
            </a:r>
            <a:r>
              <a:rPr lang="en-US" dirty="0">
                <a:sym typeface="Wingdings" panose="05000000000000000000" pitchFamily="2" charset="2"/>
              </a:rPr>
              <a:t> </a:t>
            </a:r>
            <a:r>
              <a:rPr lang="en-US" dirty="0" err="1">
                <a:sym typeface="Wingdings" panose="05000000000000000000" pitchFamily="2" charset="2"/>
              </a:rPr>
              <a:t>gedraagt</a:t>
            </a:r>
            <a:r>
              <a:rPr lang="en-US" dirty="0">
                <a:sym typeface="Wingdings" panose="05000000000000000000" pitchFamily="2" charset="2"/>
              </a:rPr>
              <a:t> </a:t>
            </a:r>
            <a:r>
              <a:rPr lang="en-US" dirty="0" err="1">
                <a:sym typeface="Wingdings" panose="05000000000000000000" pitchFamily="2" charset="2"/>
              </a:rPr>
              <a:t>als</a:t>
            </a:r>
            <a:r>
              <a:rPr lang="en-US" dirty="0">
                <a:sym typeface="Wingdings" panose="05000000000000000000" pitchFamily="2" charset="2"/>
              </a:rPr>
              <a:t> je een </a:t>
            </a:r>
            <a:r>
              <a:rPr lang="en-US" dirty="0" err="1">
                <a:sym typeface="Wingdings" panose="05000000000000000000" pitchFamily="2" charset="2"/>
              </a:rPr>
              <a:t>sterke</a:t>
            </a:r>
            <a:r>
              <a:rPr lang="en-US" dirty="0">
                <a:sym typeface="Wingdings" panose="05000000000000000000" pitchFamily="2" charset="2"/>
              </a:rPr>
              <a:t> </a:t>
            </a:r>
            <a:r>
              <a:rPr lang="en-US" dirty="0" err="1">
                <a:sym typeface="Wingdings" panose="05000000000000000000" pitchFamily="2" charset="2"/>
              </a:rPr>
              <a:t>brug</a:t>
            </a:r>
            <a:r>
              <a:rPr lang="en-US" dirty="0">
                <a:sym typeface="Wingdings" panose="05000000000000000000" pitchFamily="2" charset="2"/>
              </a:rPr>
              <a:t> wilt </a:t>
            </a:r>
            <a:r>
              <a:rPr lang="en-US" dirty="0" err="1">
                <a:sym typeface="Wingdings" panose="05000000000000000000" pitchFamily="2" charset="2"/>
              </a:rPr>
              <a:t>bouwen</a:t>
            </a:r>
            <a:r>
              <a:rPr lang="en-US" dirty="0">
                <a:sym typeface="Wingdings" panose="05000000000000000000" pitchFamily="2" charset="2"/>
              </a:rPr>
              <a:t>, dus je </a:t>
            </a:r>
            <a:r>
              <a:rPr lang="en-US" dirty="0" err="1">
                <a:sym typeface="Wingdings" panose="05000000000000000000" pitchFamily="2" charset="2"/>
              </a:rPr>
              <a:t>gaat</a:t>
            </a:r>
            <a:r>
              <a:rPr lang="en-US" dirty="0">
                <a:sym typeface="Wingdings" panose="05000000000000000000" pitchFamily="2" charset="2"/>
              </a:rPr>
              <a:t> er </a:t>
            </a:r>
            <a:r>
              <a:rPr lang="en-US" dirty="0" err="1">
                <a:sym typeface="Wingdings" panose="05000000000000000000" pitchFamily="2" charset="2"/>
              </a:rPr>
              <a:t>aan</a:t>
            </a:r>
            <a:r>
              <a:rPr lang="en-US" dirty="0">
                <a:sym typeface="Wingdings" panose="05000000000000000000" pitchFamily="2" charset="2"/>
              </a:rPr>
              <a:t> </a:t>
            </a:r>
            <a:r>
              <a:rPr lang="en-US" dirty="0" err="1">
                <a:sym typeface="Wingdings" panose="05000000000000000000" pitchFamily="2" charset="2"/>
              </a:rPr>
              <a:t>trekken</a:t>
            </a:r>
            <a:r>
              <a:rPr lang="en-US" dirty="0">
                <a:sym typeface="Wingdings" panose="05000000000000000000" pitchFamily="2" charset="2"/>
              </a:rPr>
              <a:t> om te </a:t>
            </a:r>
            <a:r>
              <a:rPr lang="en-US" dirty="0" err="1">
                <a:sym typeface="Wingdings" panose="05000000000000000000" pitchFamily="2" charset="2"/>
              </a:rPr>
              <a:t>zien</a:t>
            </a:r>
            <a:r>
              <a:rPr lang="en-US" dirty="0">
                <a:sym typeface="Wingdings" panose="05000000000000000000" pitchFamily="2" charset="2"/>
              </a:rPr>
              <a:t> bij </a:t>
            </a:r>
            <a:r>
              <a:rPr lang="en-US" dirty="0" err="1">
                <a:sym typeface="Wingdings" panose="05000000000000000000" pitchFamily="2" charset="2"/>
              </a:rPr>
              <a:t>welke</a:t>
            </a:r>
            <a:r>
              <a:rPr lang="en-US" dirty="0">
                <a:sym typeface="Wingdings" panose="05000000000000000000" pitchFamily="2" charset="2"/>
              </a:rPr>
              <a:t> </a:t>
            </a:r>
            <a:r>
              <a:rPr lang="en-US" dirty="0" err="1">
                <a:sym typeface="Wingdings" panose="05000000000000000000" pitchFamily="2" charset="2"/>
              </a:rPr>
              <a:t>krachten</a:t>
            </a:r>
            <a:r>
              <a:rPr lang="en-US" dirty="0">
                <a:sym typeface="Wingdings" panose="05000000000000000000" pitchFamily="2" charset="2"/>
              </a:rPr>
              <a:t> het </a:t>
            </a:r>
            <a:r>
              <a:rPr lang="en-US" dirty="0" err="1">
                <a:sym typeface="Wingdings" panose="05000000000000000000" pitchFamily="2" charset="2"/>
              </a:rPr>
              <a:t>breekt</a:t>
            </a:r>
            <a:r>
              <a:rPr lang="en-US" dirty="0">
                <a:sym typeface="Wingdings" panose="05000000000000000000" pitchFamily="2" charset="2"/>
              </a:rPr>
              <a:t>.</a:t>
            </a:r>
          </a:p>
          <a:p>
            <a:r>
              <a:rPr lang="en-US" dirty="0">
                <a:sym typeface="Wingdings" panose="05000000000000000000" pitchFamily="2" charset="2"/>
              </a:rPr>
              <a:t>&lt;click&gt; Tot slot </a:t>
            </a:r>
            <a:r>
              <a:rPr lang="en-US" dirty="0" err="1">
                <a:sym typeface="Wingdings" panose="05000000000000000000" pitchFamily="2" charset="2"/>
              </a:rPr>
              <a:t>begint</a:t>
            </a:r>
            <a:r>
              <a:rPr lang="en-US" dirty="0">
                <a:sym typeface="Wingdings" panose="05000000000000000000" pitchFamily="2" charset="2"/>
              </a:rPr>
              <a:t> </a:t>
            </a:r>
            <a:r>
              <a:rPr lang="en-US" dirty="0" err="1">
                <a:sym typeface="Wingdings" panose="05000000000000000000" pitchFamily="2" charset="2"/>
              </a:rPr>
              <a:t>alles</a:t>
            </a:r>
            <a:r>
              <a:rPr lang="en-US" dirty="0">
                <a:sym typeface="Wingdings" panose="05000000000000000000" pitchFamily="2" charset="2"/>
              </a:rPr>
              <a:t> met </a:t>
            </a:r>
            <a:r>
              <a:rPr lang="en-US" dirty="0" err="1">
                <a:sym typeface="Wingdings" panose="05000000000000000000" pitchFamily="2" charset="2"/>
              </a:rPr>
              <a:t>vragen</a:t>
            </a:r>
            <a:r>
              <a:rPr lang="en-US" dirty="0">
                <a:sym typeface="Wingdings" panose="05000000000000000000" pitchFamily="2" charset="2"/>
              </a:rPr>
              <a:t> </a:t>
            </a:r>
            <a:r>
              <a:rPr lang="en-US" dirty="0" err="1">
                <a:sym typeface="Wingdings" panose="05000000000000000000" pitchFamily="2" charset="2"/>
              </a:rPr>
              <a:t>stellen</a:t>
            </a:r>
            <a:r>
              <a:rPr lang="en-US" dirty="0">
                <a:sym typeface="Wingdings" panose="05000000000000000000" pitchFamily="2" charset="2"/>
              </a:rPr>
              <a:t>, dus </a:t>
            </a:r>
            <a:r>
              <a:rPr lang="en-US" dirty="0" err="1">
                <a:sym typeface="Wingdings" panose="05000000000000000000" pitchFamily="2" charset="2"/>
              </a:rPr>
              <a:t>waar</a:t>
            </a:r>
            <a:r>
              <a:rPr lang="en-US" dirty="0">
                <a:sym typeface="Wingdings" panose="05000000000000000000" pitchFamily="2" charset="2"/>
              </a:rPr>
              <a:t> </a:t>
            </a:r>
            <a:r>
              <a:rPr lang="en-US" dirty="0" err="1">
                <a:sym typeface="Wingdings" panose="05000000000000000000" pitchFamily="2" charset="2"/>
              </a:rPr>
              <a:t>komt</a:t>
            </a:r>
            <a:r>
              <a:rPr lang="en-US" dirty="0">
                <a:sym typeface="Wingdings" panose="05000000000000000000" pitchFamily="2" charset="2"/>
              </a:rPr>
              <a:t> </a:t>
            </a:r>
            <a:r>
              <a:rPr lang="en-US" dirty="0" err="1">
                <a:sym typeface="Wingdings" panose="05000000000000000000" pitchFamily="2" charset="2"/>
              </a:rPr>
              <a:t>dat</a:t>
            </a:r>
            <a:r>
              <a:rPr lang="en-US" dirty="0">
                <a:sym typeface="Wingdings" panose="05000000000000000000" pitchFamily="2" charset="2"/>
              </a:rPr>
              <a:t> </a:t>
            </a:r>
            <a:r>
              <a:rPr lang="en-US" dirty="0" err="1">
                <a:sym typeface="Wingdings" panose="05000000000000000000" pitchFamily="2" charset="2"/>
              </a:rPr>
              <a:t>staal</a:t>
            </a:r>
            <a:r>
              <a:rPr lang="en-US" dirty="0">
                <a:sym typeface="Wingdings" panose="05000000000000000000" pitchFamily="2" charset="2"/>
              </a:rPr>
              <a:t> </a:t>
            </a:r>
            <a:r>
              <a:rPr lang="en-US" dirty="0" err="1">
                <a:sym typeface="Wingdings" panose="05000000000000000000" pitchFamily="2" charset="2"/>
              </a:rPr>
              <a:t>vandaan</a:t>
            </a:r>
            <a:r>
              <a:rPr lang="en-US" dirty="0">
                <a:sym typeface="Wingdings" panose="05000000000000000000" pitchFamily="2" charset="2"/>
              </a:rPr>
              <a:t>, wat is het </a:t>
            </a:r>
            <a:r>
              <a:rPr lang="en-US" dirty="0" err="1">
                <a:sym typeface="Wingdings" panose="05000000000000000000" pitchFamily="2" charset="2"/>
              </a:rPr>
              <a:t>eigenlijk</a:t>
            </a:r>
            <a:r>
              <a:rPr lang="en-US" dirty="0">
                <a:sym typeface="Wingdings" panose="05000000000000000000" pitchFamily="2" charset="2"/>
              </a:rPr>
              <a:t>, etc.</a:t>
            </a:r>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4</a:t>
            </a:fld>
            <a:endParaRPr lang="nl-NL"/>
          </a:p>
        </p:txBody>
      </p:sp>
    </p:spTree>
    <p:extLst>
      <p:ext uri="{BB962C8B-B14F-4D97-AF65-F5344CB8AC3E}">
        <p14:creationId xmlns:p14="http://schemas.microsoft.com/office/powerpoint/2010/main" val="4069766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 </a:t>
            </a:r>
            <a:r>
              <a:rPr lang="en-US" dirty="0" err="1"/>
              <a:t>zover</a:t>
            </a:r>
            <a:r>
              <a:rPr lang="en-US" dirty="0"/>
              <a:t> de intro, nu </a:t>
            </a:r>
            <a:r>
              <a:rPr lang="en-US" dirty="0" err="1"/>
              <a:t>gaan</a:t>
            </a:r>
            <a:r>
              <a:rPr lang="en-US" dirty="0"/>
              <a:t> we </a:t>
            </a:r>
            <a:r>
              <a:rPr lang="en-US" dirty="0" err="1"/>
              <a:t>beginnen</a:t>
            </a:r>
            <a:r>
              <a:rPr lang="en-US" dirty="0"/>
              <a:t> </a:t>
            </a:r>
            <a:r>
              <a:rPr lang="en-US" dirty="0" err="1"/>
              <a:t>aan</a:t>
            </a:r>
            <a:r>
              <a:rPr lang="en-US" dirty="0"/>
              <a:t> de 6 </a:t>
            </a:r>
            <a:r>
              <a:rPr lang="en-US" dirty="0" err="1"/>
              <a:t>experimenten</a:t>
            </a:r>
            <a:r>
              <a:rPr lang="en-US" dirty="0"/>
              <a:t> / </a:t>
            </a:r>
            <a:r>
              <a:rPr lang="en-US" dirty="0" err="1"/>
              <a:t>proeven</a:t>
            </a:r>
            <a:r>
              <a:rPr lang="en-US" dirty="0"/>
              <a:t>.</a:t>
            </a:r>
          </a:p>
          <a:p>
            <a:r>
              <a:rPr lang="en-US" dirty="0"/>
              <a:t>&lt;click&gt; Dus </a:t>
            </a:r>
            <a:r>
              <a:rPr lang="en-US" dirty="0" err="1"/>
              <a:t>ik</a:t>
            </a:r>
            <a:r>
              <a:rPr lang="en-US" dirty="0"/>
              <a:t> </a:t>
            </a:r>
            <a:r>
              <a:rPr lang="en-US" dirty="0" err="1"/>
              <a:t>wil</a:t>
            </a:r>
            <a:r>
              <a:rPr lang="en-US" dirty="0"/>
              <a:t> </a:t>
            </a:r>
            <a:r>
              <a:rPr lang="en-US" dirty="0" err="1"/>
              <a:t>graag</a:t>
            </a:r>
            <a:r>
              <a:rPr lang="en-US" dirty="0"/>
              <a:t> </a:t>
            </a:r>
            <a:r>
              <a:rPr lang="en-US" dirty="0" err="1"/>
              <a:t>dat</a:t>
            </a:r>
            <a:r>
              <a:rPr lang="en-US" dirty="0"/>
              <a:t> </a:t>
            </a:r>
            <a:r>
              <a:rPr lang="en-US" dirty="0" err="1"/>
              <a:t>jullie</a:t>
            </a:r>
            <a:r>
              <a:rPr lang="en-US" dirty="0"/>
              <a:t> je </a:t>
            </a:r>
            <a:r>
              <a:rPr lang="en-US" dirty="0" err="1"/>
              <a:t>gaan</a:t>
            </a:r>
            <a:r>
              <a:rPr lang="en-US" dirty="0"/>
              <a:t> </a:t>
            </a:r>
            <a:r>
              <a:rPr lang="en-US" dirty="0" err="1"/>
              <a:t>verbazen</a:t>
            </a:r>
            <a:r>
              <a:rPr lang="en-US" dirty="0"/>
              <a:t>, </a:t>
            </a:r>
            <a:r>
              <a:rPr lang="en-US" dirty="0" err="1"/>
              <a:t>dingen</a:t>
            </a:r>
            <a:r>
              <a:rPr lang="en-US" dirty="0"/>
              <a:t> </a:t>
            </a:r>
            <a:r>
              <a:rPr lang="en-US" dirty="0" err="1"/>
              <a:t>gaan</a:t>
            </a:r>
            <a:r>
              <a:rPr lang="en-US" dirty="0"/>
              <a:t> </a:t>
            </a:r>
            <a:r>
              <a:rPr lang="en-US" dirty="0" err="1"/>
              <a:t>onderzoeken</a:t>
            </a:r>
            <a:r>
              <a:rPr lang="en-US" dirty="0"/>
              <a:t>, </a:t>
            </a:r>
            <a:r>
              <a:rPr lang="en-US" dirty="0" err="1"/>
              <a:t>veel</a:t>
            </a:r>
            <a:r>
              <a:rPr lang="en-US" dirty="0"/>
              <a:t> </a:t>
            </a:r>
            <a:r>
              <a:rPr lang="en-US" dirty="0" err="1"/>
              <a:t>vragen</a:t>
            </a:r>
            <a:r>
              <a:rPr lang="en-US" dirty="0"/>
              <a:t> </a:t>
            </a:r>
            <a:r>
              <a:rPr lang="en-US" dirty="0" err="1"/>
              <a:t>stellen</a:t>
            </a:r>
            <a:r>
              <a:rPr lang="en-US" dirty="0"/>
              <a:t>, </a:t>
            </a:r>
            <a:r>
              <a:rPr lang="en-US" dirty="0" err="1"/>
              <a:t>zodat</a:t>
            </a:r>
            <a:r>
              <a:rPr lang="en-US" dirty="0"/>
              <a:t> het </a:t>
            </a:r>
            <a:r>
              <a:rPr lang="en-US" dirty="0" err="1"/>
              <a:t>naast</a:t>
            </a:r>
            <a:r>
              <a:rPr lang="en-US" dirty="0"/>
              <a:t> </a:t>
            </a:r>
            <a:r>
              <a:rPr lang="en-US" dirty="0" err="1"/>
              <a:t>leuk</a:t>
            </a:r>
            <a:r>
              <a:rPr lang="en-US" dirty="0"/>
              <a:t> </a:t>
            </a:r>
            <a:r>
              <a:rPr lang="en-US" dirty="0" err="1"/>
              <a:t>ook</a:t>
            </a:r>
            <a:r>
              <a:rPr lang="en-US" dirty="0"/>
              <a:t> </a:t>
            </a:r>
            <a:r>
              <a:rPr lang="en-US" dirty="0" err="1"/>
              <a:t>leerzaam</a:t>
            </a:r>
            <a:r>
              <a:rPr lang="en-US" dirty="0"/>
              <a:t> is.</a:t>
            </a:r>
          </a:p>
          <a:p>
            <a:endParaRPr lang="en-GB" dirty="0"/>
          </a:p>
        </p:txBody>
      </p:sp>
      <p:sp>
        <p:nvSpPr>
          <p:cNvPr id="4" name="Slide Number Placeholder 3"/>
          <p:cNvSpPr>
            <a:spLocks noGrp="1"/>
          </p:cNvSpPr>
          <p:nvPr>
            <p:ph type="sldNum" sz="quarter" idx="5"/>
          </p:nvPr>
        </p:nvSpPr>
        <p:spPr/>
        <p:txBody>
          <a:bodyPr/>
          <a:lstStyle/>
          <a:p>
            <a:fld id="{65D23C52-D5D1-47F7-96C3-E68993887164}" type="slidenum">
              <a:rPr lang="nl-NL" smtClean="0"/>
              <a:t>5</a:t>
            </a:fld>
            <a:endParaRPr lang="nl-NL"/>
          </a:p>
        </p:txBody>
      </p:sp>
    </p:spTree>
    <p:extLst>
      <p:ext uri="{BB962C8B-B14F-4D97-AF65-F5344CB8AC3E}">
        <p14:creationId xmlns:p14="http://schemas.microsoft.com/office/powerpoint/2010/main" val="2911079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Dit is voor de afsluiting om 16 uur.</a:t>
            </a:r>
          </a:p>
          <a:p>
            <a:r>
              <a:rPr lang="en-US" dirty="0" err="1"/>
              <a:t>Kinderen</a:t>
            </a:r>
            <a:r>
              <a:rPr lang="en-US" dirty="0"/>
              <a:t> bij </a:t>
            </a:r>
            <a:r>
              <a:rPr lang="en-US" dirty="0" err="1"/>
              <a:t>binnenkomst</a:t>
            </a:r>
            <a:r>
              <a:rPr lang="en-US" dirty="0"/>
              <a:t> het </a:t>
            </a:r>
            <a:r>
              <a:rPr lang="en-US" dirty="0" err="1"/>
              <a:t>kaartjes</a:t>
            </a:r>
            <a:r>
              <a:rPr lang="en-US" dirty="0"/>
              <a:t> </a:t>
            </a:r>
            <a:r>
              <a:rPr lang="en-US" dirty="0" err="1"/>
              <a:t>spel</a:t>
            </a:r>
            <a:r>
              <a:rPr lang="en-US" dirty="0"/>
              <a:t> laten </a:t>
            </a:r>
            <a:r>
              <a:rPr lang="en-US" dirty="0" err="1"/>
              <a:t>spelen</a:t>
            </a:r>
            <a:r>
              <a:rPr lang="en-US" dirty="0"/>
              <a:t>.</a:t>
            </a:r>
          </a:p>
          <a:p>
            <a:r>
              <a:rPr lang="nl-NL" dirty="0"/>
              <a:t>Deze slide tonen terwijl het spel gespeeld wordt.</a:t>
            </a:r>
          </a:p>
        </p:txBody>
      </p:sp>
      <p:sp>
        <p:nvSpPr>
          <p:cNvPr id="4" name="Slide Number Placeholder 3"/>
          <p:cNvSpPr>
            <a:spLocks noGrp="1"/>
          </p:cNvSpPr>
          <p:nvPr>
            <p:ph type="sldNum" sz="quarter" idx="5"/>
          </p:nvPr>
        </p:nvSpPr>
        <p:spPr/>
        <p:txBody>
          <a:bodyPr/>
          <a:lstStyle/>
          <a:p>
            <a:fld id="{65D23C52-D5D1-47F7-96C3-E68993887164}" type="slidenum">
              <a:rPr lang="nl-NL" smtClean="0"/>
              <a:t>7</a:t>
            </a:fld>
            <a:endParaRPr lang="nl-NL"/>
          </a:p>
        </p:txBody>
      </p:sp>
    </p:spTree>
    <p:extLst>
      <p:ext uri="{BB962C8B-B14F-4D97-AF65-F5344CB8AC3E}">
        <p14:creationId xmlns:p14="http://schemas.microsoft.com/office/powerpoint/2010/main" val="1962545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Als je nou onderzoeker, ingenieur of technicus of ambachtsmens wilt worden, naar wat voor een school ga je dan naar toe?</a:t>
            </a:r>
          </a:p>
        </p:txBody>
      </p:sp>
      <p:sp>
        <p:nvSpPr>
          <p:cNvPr id="4" name="Slide Number Placeholder 3"/>
          <p:cNvSpPr>
            <a:spLocks noGrp="1"/>
          </p:cNvSpPr>
          <p:nvPr>
            <p:ph type="sldNum" sz="quarter" idx="5"/>
          </p:nvPr>
        </p:nvSpPr>
        <p:spPr/>
        <p:txBody>
          <a:bodyPr/>
          <a:lstStyle/>
          <a:p>
            <a:fld id="{65D23C52-D5D1-47F7-96C3-E68993887164}" type="slidenum">
              <a:rPr lang="nl-NL" smtClean="0"/>
              <a:t>11</a:t>
            </a:fld>
            <a:endParaRPr lang="nl-NL"/>
          </a:p>
        </p:txBody>
      </p:sp>
    </p:spTree>
    <p:extLst>
      <p:ext uri="{BB962C8B-B14F-4D97-AF65-F5344CB8AC3E}">
        <p14:creationId xmlns:p14="http://schemas.microsoft.com/office/powerpoint/2010/main" val="1725520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pPr>
            <a:r>
              <a:rPr lang="nl-NL" sz="1800" dirty="0">
                <a:effectLst/>
                <a:latin typeface="Calibri" panose="020F0502020204030204" pitchFamily="34" charset="0"/>
                <a:ea typeface="Calibri" panose="020F0502020204030204" pitchFamily="34" charset="0"/>
                <a:cs typeface="Arial" panose="020B0604020202020204" pitchFamily="34" charset="0"/>
              </a:rPr>
              <a:t>Dit is het einde en ik hoop dat het behalve leuk ook leerzaam was en </a:t>
            </a:r>
            <a:r>
              <a:rPr lang="nl-NL" sz="1800" dirty="0" err="1">
                <a:effectLst/>
                <a:latin typeface="Calibri" panose="020F0502020204030204" pitchFamily="34" charset="0"/>
                <a:ea typeface="Calibri" panose="020F0502020204030204" pitchFamily="34" charset="0"/>
                <a:cs typeface="Arial" panose="020B0604020202020204" pitchFamily="34" charset="0"/>
              </a:rPr>
              <a:t>eea</a:t>
            </a:r>
            <a:r>
              <a:rPr lang="nl-NL" sz="1800" dirty="0">
                <a:effectLst/>
                <a:latin typeface="Calibri" panose="020F0502020204030204" pitchFamily="34" charset="0"/>
                <a:ea typeface="Calibri" panose="020F0502020204030204" pitchFamily="34" charset="0"/>
                <a:cs typeface="Arial" panose="020B0604020202020204" pitchFamily="34" charset="0"/>
              </a:rPr>
              <a:t> dus duidelijker is geworden.  &lt;zijn er nog vragen?</a:t>
            </a:r>
            <a:endParaRPr lang="en-GB" sz="1800" dirty="0">
              <a:effectLst/>
              <a:latin typeface="Calibri" panose="020F0502020204030204" pitchFamily="34" charset="0"/>
              <a:ea typeface="Calibri" panose="020F0502020204030204" pitchFamily="34" charset="0"/>
            </a:endParaRPr>
          </a:p>
          <a:p>
            <a:pPr>
              <a:lnSpc>
                <a:spcPct val="115000"/>
              </a:lnSpc>
            </a:pPr>
            <a:endParaRPr lang="nl-NL"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pPr>
            <a:r>
              <a:rPr lang="nl-NL" sz="1800" i="1" dirty="0">
                <a:effectLst/>
                <a:latin typeface="Calibri" panose="020F0502020204030204" pitchFamily="34" charset="0"/>
                <a:ea typeface="Calibri" panose="020F0502020204030204" pitchFamily="34" charset="0"/>
                <a:cs typeface="Arial" panose="020B0604020202020204" pitchFamily="34" charset="0"/>
              </a:rPr>
              <a:t>Deze AI baby mist een vinger aan de linkerhand, </a:t>
            </a:r>
            <a:r>
              <a:rPr lang="nl-NL" sz="1800" i="1" dirty="0" err="1">
                <a:effectLst/>
                <a:latin typeface="Calibri" panose="020F0502020204030204" pitchFamily="34" charset="0"/>
                <a:ea typeface="Calibri" panose="020F0502020204030204" pitchFamily="34" charset="0"/>
                <a:cs typeface="Arial" panose="020B0604020202020204" pitchFamily="34" charset="0"/>
              </a:rPr>
              <a:t>wss</a:t>
            </a:r>
            <a:r>
              <a:rPr lang="nl-NL" sz="1800" i="1" dirty="0">
                <a:effectLst/>
                <a:latin typeface="Calibri" panose="020F0502020204030204" pitchFamily="34" charset="0"/>
                <a:ea typeface="Calibri" panose="020F0502020204030204" pitchFamily="34" charset="0"/>
                <a:cs typeface="Arial" panose="020B0604020202020204" pitchFamily="34" charset="0"/>
              </a:rPr>
              <a:t> zal een deel </a:t>
            </a:r>
            <a:r>
              <a:rPr lang="nl-NL" sz="1800" i="1" dirty="0" err="1">
                <a:effectLst/>
                <a:latin typeface="Calibri" panose="020F0502020204030204" pitchFamily="34" charset="0"/>
                <a:ea typeface="Calibri" panose="020F0502020204030204" pitchFamily="34" charset="0"/>
                <a:cs typeface="Arial" panose="020B0604020202020204" pitchFamily="34" charset="0"/>
              </a:rPr>
              <a:t>vd</a:t>
            </a:r>
            <a:r>
              <a:rPr lang="nl-NL" sz="1800" i="1" dirty="0">
                <a:effectLst/>
                <a:latin typeface="Calibri" panose="020F0502020204030204" pitchFamily="34" charset="0"/>
                <a:ea typeface="Calibri" panose="020F0502020204030204" pitchFamily="34" charset="0"/>
                <a:cs typeface="Arial" panose="020B0604020202020204" pitchFamily="34" charset="0"/>
              </a:rPr>
              <a:t> klas dat zien er op reageren, hetgeen een compliment waard is</a:t>
            </a:r>
            <a:endParaRPr lang="en-GB" sz="1800" i="1" dirty="0">
              <a:effectLst/>
              <a:latin typeface="Calibri" panose="020F0502020204030204" pitchFamily="34" charset="0"/>
              <a:ea typeface="Calibri" panose="020F0502020204030204" pitchFamily="34" charset="0"/>
            </a:endParaRPr>
          </a:p>
          <a:p>
            <a:endParaRPr lang="nl-NL" dirty="0"/>
          </a:p>
        </p:txBody>
      </p:sp>
      <p:sp>
        <p:nvSpPr>
          <p:cNvPr id="4" name="Slide Number Placeholder 3"/>
          <p:cNvSpPr>
            <a:spLocks noGrp="1"/>
          </p:cNvSpPr>
          <p:nvPr>
            <p:ph type="sldNum" sz="quarter" idx="5"/>
          </p:nvPr>
        </p:nvSpPr>
        <p:spPr/>
        <p:txBody>
          <a:bodyPr/>
          <a:lstStyle/>
          <a:p>
            <a:fld id="{65D23C52-D5D1-47F7-96C3-E68993887164}" type="slidenum">
              <a:rPr lang="nl-NL" smtClean="0"/>
              <a:t>12</a:t>
            </a:fld>
            <a:endParaRPr lang="nl-NL"/>
          </a:p>
        </p:txBody>
      </p:sp>
    </p:spTree>
    <p:extLst>
      <p:ext uri="{BB962C8B-B14F-4D97-AF65-F5344CB8AC3E}">
        <p14:creationId xmlns:p14="http://schemas.microsoft.com/office/powerpoint/2010/main" val="2070722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Er zijn heel wat beroepen waar een natuurkundige heel gewild is. Dat kan zijn om wat ze weten of om hoe ze denken. Bijvoorbeeld dat ze weten hoe ze onderzoek moeten doen.</a:t>
            </a:r>
          </a:p>
          <a:p>
            <a:r>
              <a:rPr lang="nl-NL" dirty="0"/>
              <a:t>(Neem een paar beroepen en leg uit wat die doen)</a:t>
            </a:r>
          </a:p>
          <a:p>
            <a:r>
              <a:rPr lang="nl-NL" dirty="0"/>
              <a:t>Maar er zijn ook beroepen waar je niet veel natuurkundigen aantreft, maar waar natuurkunde wel heel belangrijk is.</a:t>
            </a:r>
          </a:p>
          <a:p>
            <a:r>
              <a:rPr lang="nl-NL" dirty="0"/>
              <a:t>(Neem een paar beroepen en leg uit waarom natuurkunde belangrijk is)</a:t>
            </a:r>
          </a:p>
          <a:p>
            <a:r>
              <a:rPr lang="nl-NL" dirty="0"/>
              <a:t>En dan zijn er ook beroepen waar natuurkunde minder of niet belangrijk is. Dit zijn wat voorbeelden, maar bij een stel hiervan is kennis van natuurkunde nog steeds heel handig. </a:t>
            </a:r>
          </a:p>
        </p:txBody>
      </p:sp>
      <p:sp>
        <p:nvSpPr>
          <p:cNvPr id="4" name="Slide Number Placeholder 3"/>
          <p:cNvSpPr>
            <a:spLocks noGrp="1"/>
          </p:cNvSpPr>
          <p:nvPr>
            <p:ph type="sldNum" sz="quarter" idx="5"/>
          </p:nvPr>
        </p:nvSpPr>
        <p:spPr/>
        <p:txBody>
          <a:bodyPr/>
          <a:lstStyle/>
          <a:p>
            <a:fld id="{65D23C52-D5D1-47F7-96C3-E68993887164}" type="slidenum">
              <a:rPr lang="nl-NL" smtClean="0"/>
              <a:t>14</a:t>
            </a:fld>
            <a:endParaRPr lang="nl-NL"/>
          </a:p>
        </p:txBody>
      </p:sp>
    </p:spTree>
    <p:extLst>
      <p:ext uri="{BB962C8B-B14F-4D97-AF65-F5344CB8AC3E}">
        <p14:creationId xmlns:p14="http://schemas.microsoft.com/office/powerpoint/2010/main" val="2070722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p>
            <a:r>
              <a:rPr lang="nl-NL"/>
              <a:t>Klik om het opmaakprofiel te bewerken</a:t>
            </a:r>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het opmaakprofiel van de modelondertitel te bewerken</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25-10-2025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verticale tekst 2"/>
          <p:cNvSpPr>
            <a:spLocks noGrp="1"/>
          </p:cNvSpPr>
          <p:nvPr>
            <p:ph type="body" orient="vert" idx="1"/>
          </p:nvPr>
        </p:nvSpPr>
        <p:spPr/>
        <p:txBody>
          <a:bodyPr vert="eaVert"/>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25-10-2025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05979"/>
            <a:ext cx="2057400" cy="4388644"/>
          </a:xfrm>
        </p:spPr>
        <p:txBody>
          <a:bodyPr vert="eaVert"/>
          <a:lstStyle/>
          <a:p>
            <a:r>
              <a:rPr lang="nl-NL"/>
              <a:t>Klik om het opmaakprofiel te bewerken</a:t>
            </a:r>
          </a:p>
        </p:txBody>
      </p:sp>
      <p:sp>
        <p:nvSpPr>
          <p:cNvPr id="3" name="Tijdelijke aanduiding voor verticale tekst 2"/>
          <p:cNvSpPr>
            <a:spLocks noGrp="1"/>
          </p:cNvSpPr>
          <p:nvPr>
            <p:ph type="body" orient="vert" idx="1"/>
          </p:nvPr>
        </p:nvSpPr>
        <p:spPr>
          <a:xfrm>
            <a:off x="457200" y="205979"/>
            <a:ext cx="6019800" cy="4388644"/>
          </a:xfrm>
        </p:spPr>
        <p:txBody>
          <a:bodyPr vert="eaVert"/>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25-10-2025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inhoud 2"/>
          <p:cNvSpPr>
            <a:spLocks noGrp="1"/>
          </p:cNvSpPr>
          <p:nvPr>
            <p:ph idx="1"/>
          </p:nvPr>
        </p:nvSpPr>
        <p:spPr/>
        <p:txBody>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25-10-2025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nl-NL"/>
              <a:t>Klik om het opmaakprofiel te bewerken</a:t>
            </a:r>
          </a:p>
        </p:txBody>
      </p:sp>
      <p:sp>
        <p:nvSpPr>
          <p:cNvPr id="3" name="Tijdelijke aanduiding voor tekst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opmaakprofielen van de modeltekst te bewerken</a:t>
            </a:r>
          </a:p>
        </p:txBody>
      </p:sp>
      <p:sp>
        <p:nvSpPr>
          <p:cNvPr id="4" name="Tijdelijke aanduiding voor datum 3"/>
          <p:cNvSpPr>
            <a:spLocks noGrp="1"/>
          </p:cNvSpPr>
          <p:nvPr>
            <p:ph type="dt" sz="half" idx="10"/>
          </p:nvPr>
        </p:nvSpPr>
        <p:spPr/>
        <p:txBody>
          <a:bodyPr/>
          <a:lstStyle/>
          <a:p>
            <a:fld id="{8638F0FA-503B-447F-A02E-6BF1D880434F}" type="datetimeFigureOut">
              <a:rPr lang="nl-NL" smtClean="0"/>
              <a:pPr/>
              <a:t>25-10-2025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inhoud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25-10-2025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het opmaakprofiel te bewerken</a:t>
            </a:r>
          </a:p>
        </p:txBody>
      </p:sp>
      <p:sp>
        <p:nvSpPr>
          <p:cNvPr id="3" name="Tijdelijke aanduiding voor tekst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opmaakprofielen van de modeltekst te bewerken</a:t>
            </a:r>
          </a:p>
        </p:txBody>
      </p:sp>
      <p:sp>
        <p:nvSpPr>
          <p:cNvPr id="4" name="Tijdelijke aanduiding voor inhoud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opmaakprofielen van de modeltekst te bewerken</a:t>
            </a:r>
          </a:p>
        </p:txBody>
      </p:sp>
      <p:sp>
        <p:nvSpPr>
          <p:cNvPr id="6" name="Tijdelijke aanduiding voor inhoud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8638F0FA-503B-447F-A02E-6BF1D880434F}" type="datetimeFigureOut">
              <a:rPr lang="nl-NL" smtClean="0"/>
              <a:pPr/>
              <a:t>25-10-2025</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het opmaakprofiel te bewerken</a:t>
            </a:r>
          </a:p>
        </p:txBody>
      </p:sp>
      <p:sp>
        <p:nvSpPr>
          <p:cNvPr id="3" name="Tijdelijke aanduiding voor datum 2"/>
          <p:cNvSpPr>
            <a:spLocks noGrp="1"/>
          </p:cNvSpPr>
          <p:nvPr>
            <p:ph type="dt" sz="half" idx="10"/>
          </p:nvPr>
        </p:nvSpPr>
        <p:spPr/>
        <p:txBody>
          <a:bodyPr/>
          <a:lstStyle/>
          <a:p>
            <a:fld id="{8638F0FA-503B-447F-A02E-6BF1D880434F}" type="datetimeFigureOut">
              <a:rPr lang="nl-NL" smtClean="0"/>
              <a:pPr/>
              <a:t>25-10-2025</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8638F0FA-503B-447F-A02E-6BF1D880434F}" type="datetimeFigureOut">
              <a:rPr lang="nl-NL" smtClean="0"/>
              <a:pPr/>
              <a:t>25-10-2025</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nl-NL"/>
              <a:t>Klik om het opmaakprofiel te bewerken</a:t>
            </a:r>
          </a:p>
        </p:txBody>
      </p:sp>
      <p:sp>
        <p:nvSpPr>
          <p:cNvPr id="3" name="Tijdelijke aanduiding voor inhoud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opmaakprofielen van de modeltekst te bewerken</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25-10-2025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nl-NL"/>
              <a:t>Klik om het opmaakprofiel te bewerken</a:t>
            </a:r>
          </a:p>
        </p:txBody>
      </p:sp>
      <p:sp>
        <p:nvSpPr>
          <p:cNvPr id="3" name="Tijdelijke aanduiding voor afbeelding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opmaakprofielen van de modeltekst te bewerken</a:t>
            </a:r>
          </a:p>
        </p:txBody>
      </p:sp>
      <p:sp>
        <p:nvSpPr>
          <p:cNvPr id="5" name="Tijdelijke aanduiding voor datum 4"/>
          <p:cNvSpPr>
            <a:spLocks noGrp="1"/>
          </p:cNvSpPr>
          <p:nvPr>
            <p:ph type="dt" sz="half" idx="10"/>
          </p:nvPr>
        </p:nvSpPr>
        <p:spPr/>
        <p:txBody>
          <a:bodyPr/>
          <a:lstStyle/>
          <a:p>
            <a:fld id="{8638F0FA-503B-447F-A02E-6BF1D880434F}" type="datetimeFigureOut">
              <a:rPr lang="nl-NL" smtClean="0"/>
              <a:pPr/>
              <a:t>25-10-2025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3EE7185-A582-4542-8FF0-969B3F80C0A5}" type="slidenum">
              <a:rPr lang="nl-NL" smtClean="0"/>
              <a:pPr/>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nl-NL"/>
              <a:t>Klik om het opmaakprofiel te bewerken</a:t>
            </a:r>
          </a:p>
        </p:txBody>
      </p:sp>
      <p:sp>
        <p:nvSpPr>
          <p:cNvPr id="3" name="Tijdelijke aanduiding voor tekst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638F0FA-503B-447F-A02E-6BF1D880434F}" type="datetimeFigureOut">
              <a:rPr lang="nl-NL" smtClean="0"/>
              <a:pPr/>
              <a:t>25-10-2025</a:t>
            </a:fld>
            <a:endParaRPr lang="nl-NL"/>
          </a:p>
        </p:txBody>
      </p:sp>
      <p:sp>
        <p:nvSpPr>
          <p:cNvPr id="5" name="Tijdelijke aanduiding voor voettekst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3EE7185-A582-4542-8FF0-969B3F80C0A5}" type="slidenum">
              <a:rPr lang="nl-NL" smtClean="0"/>
              <a:pPr/>
              <a:t>‹#›</a:t>
            </a:fld>
            <a:endParaRPr lang="nl-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nl.wikipedia.org/wiki/Ferromagnetisme" TargetMode="External"/><Relationship Id="rId3" Type="http://schemas.openxmlformats.org/officeDocument/2006/relationships/hyperlink" Target="https://magneten-in-het-dagelijks-leven-we-zouden-het-bijna-vergeten2.webnode.be/wat-is-magnetisme/" TargetMode="External"/><Relationship Id="rId7" Type="http://schemas.openxmlformats.org/officeDocument/2006/relationships/hyperlink" Target="https://nl.wikipedia.org/wiki/Diamagnetisme" TargetMode="External"/><Relationship Id="rId12" Type="http://schemas.openxmlformats.org/officeDocument/2006/relationships/hyperlink" Target="https://www.quantumuniverse.nl/wanneer-kikkers-vliegen" TargetMode="External"/><Relationship Id="rId2" Type="http://schemas.openxmlformats.org/officeDocument/2006/relationships/hyperlink" Target="https://nl.wikipedia.org/wiki/Categorie:Magnetisme" TargetMode="Externa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hyperlink" Target="https://nl.wikipedia.org/wiki/Elektromagnetisme" TargetMode="External"/><Relationship Id="rId5" Type="http://schemas.openxmlformats.org/officeDocument/2006/relationships/image" Target="../media/image18.png"/><Relationship Id="rId10" Type="http://schemas.openxmlformats.org/officeDocument/2006/relationships/hyperlink" Target="https://nl.wikipedia.org/wiki/Paramagnetisme" TargetMode="External"/><Relationship Id="rId4" Type="http://schemas.openxmlformats.org/officeDocument/2006/relationships/image" Target="../media/image6.png"/><Relationship Id="rId9" Type="http://schemas.openxmlformats.org/officeDocument/2006/relationships/hyperlink" Target="https://nl.wikipedia.org/wiki/Antiferromagnetism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65785D-7331-C1C3-A00E-02C992DD34B9}"/>
              </a:ext>
            </a:extLst>
          </p:cNvPr>
          <p:cNvPicPr>
            <a:picLocks noChangeAspect="1"/>
          </p:cNvPicPr>
          <p:nvPr/>
        </p:nvPicPr>
        <p:blipFill>
          <a:blip r:embed="rId3"/>
          <a:stretch>
            <a:fillRect/>
          </a:stretch>
        </p:blipFill>
        <p:spPr>
          <a:xfrm>
            <a:off x="0" y="0"/>
            <a:ext cx="9144000" cy="5143500"/>
          </a:xfrm>
          <a:prstGeom prst="rect">
            <a:avLst/>
          </a:prstGeom>
        </p:spPr>
      </p:pic>
      <p:sp>
        <p:nvSpPr>
          <p:cNvPr id="5" name="TextBox 4">
            <a:extLst>
              <a:ext uri="{FF2B5EF4-FFF2-40B4-BE49-F238E27FC236}">
                <a16:creationId xmlns:a16="http://schemas.microsoft.com/office/drawing/2014/main" id="{3260FEDD-AEF3-C1FA-611C-6816EA6099D0}"/>
              </a:ext>
            </a:extLst>
          </p:cNvPr>
          <p:cNvSpPr txBox="1"/>
          <p:nvPr/>
        </p:nvSpPr>
        <p:spPr>
          <a:xfrm rot="16200000">
            <a:off x="-2428943" y="1901134"/>
            <a:ext cx="7010146" cy="1343602"/>
          </a:xfrm>
          <a:prstGeom prst="rect">
            <a:avLst/>
          </a:prstGeom>
          <a:noFill/>
        </p:spPr>
        <p:txBody>
          <a:bodyPr wrap="none" rtlCol="0" anchor="ctr" anchorCtr="0">
            <a:noAutofit/>
          </a:bodyPr>
          <a:lstStyle/>
          <a:p>
            <a:pPr algn="ctr">
              <a:lnSpc>
                <a:spcPts val="7500"/>
              </a:lnSpc>
            </a:pPr>
            <a:r>
              <a:rPr lang="nl-NL" sz="7200" dirty="0">
                <a:solidFill>
                  <a:schemeClr val="bg1"/>
                </a:solidFill>
              </a:rPr>
              <a:t>Wat is</a:t>
            </a:r>
          </a:p>
          <a:p>
            <a:pPr algn="ctr">
              <a:lnSpc>
                <a:spcPts val="7500"/>
              </a:lnSpc>
            </a:pPr>
            <a:r>
              <a:rPr lang="nl-NL" sz="7200" dirty="0">
                <a:solidFill>
                  <a:schemeClr val="bg1"/>
                </a:solidFill>
              </a:rPr>
              <a:t>Natuurkunde</a:t>
            </a:r>
          </a:p>
        </p:txBody>
      </p:sp>
      <p:pic>
        <p:nvPicPr>
          <p:cNvPr id="2" name="Picture 1">
            <a:extLst>
              <a:ext uri="{FF2B5EF4-FFF2-40B4-BE49-F238E27FC236}">
                <a16:creationId xmlns:a16="http://schemas.microsoft.com/office/drawing/2014/main" id="{8BB64775-499E-305D-88C3-4BF54C8988B3}"/>
              </a:ext>
            </a:extLst>
          </p:cNvPr>
          <p:cNvPicPr>
            <a:picLocks noChangeAspect="1"/>
          </p:cNvPicPr>
          <p:nvPr/>
        </p:nvPicPr>
        <p:blipFill>
          <a:blip r:embed="rId4"/>
          <a:stretch>
            <a:fillRect/>
          </a:stretch>
        </p:blipFill>
        <p:spPr>
          <a:xfrm>
            <a:off x="2186944" y="248850"/>
            <a:ext cx="4770535" cy="4641332"/>
          </a:xfrm>
          <a:prstGeom prst="rect">
            <a:avLst/>
          </a:prstGeom>
        </p:spPr>
      </p:pic>
      <p:sp>
        <p:nvSpPr>
          <p:cNvPr id="6" name="TextBox 5">
            <a:extLst>
              <a:ext uri="{FF2B5EF4-FFF2-40B4-BE49-F238E27FC236}">
                <a16:creationId xmlns:a16="http://schemas.microsoft.com/office/drawing/2014/main" id="{9E9B7E1E-6CCB-39E7-5282-82123108945A}"/>
              </a:ext>
            </a:extLst>
          </p:cNvPr>
          <p:cNvSpPr txBox="1"/>
          <p:nvPr/>
        </p:nvSpPr>
        <p:spPr>
          <a:xfrm>
            <a:off x="4738433" y="821166"/>
            <a:ext cx="1596206" cy="400110"/>
          </a:xfrm>
          <a:prstGeom prst="rect">
            <a:avLst/>
          </a:prstGeom>
          <a:solidFill>
            <a:schemeClr val="tx1"/>
          </a:solidFill>
        </p:spPr>
        <p:txBody>
          <a:bodyPr wrap="none" rtlCol="0">
            <a:spAutoFit/>
          </a:bodyPr>
          <a:lstStyle/>
          <a:p>
            <a:r>
              <a:rPr lang="en-US" sz="2000" b="1" dirty="0" err="1">
                <a:solidFill>
                  <a:schemeClr val="bg1"/>
                </a:solidFill>
              </a:rPr>
              <a:t>Natuurkunde</a:t>
            </a:r>
            <a:endParaRPr lang="en-GB" sz="2000" b="1" dirty="0">
              <a:solidFill>
                <a:schemeClr val="bg1"/>
              </a:solidFill>
            </a:endParaRPr>
          </a:p>
        </p:txBody>
      </p:sp>
      <p:sp>
        <p:nvSpPr>
          <p:cNvPr id="3" name="TextBox 2">
            <a:extLst>
              <a:ext uri="{FF2B5EF4-FFF2-40B4-BE49-F238E27FC236}">
                <a16:creationId xmlns:a16="http://schemas.microsoft.com/office/drawing/2014/main" id="{D8AD4A43-2DE8-69FA-B9C3-903151CC6214}"/>
              </a:ext>
            </a:extLst>
          </p:cNvPr>
          <p:cNvSpPr txBox="1"/>
          <p:nvPr/>
        </p:nvSpPr>
        <p:spPr>
          <a:xfrm rot="16200000">
            <a:off x="5766519" y="1897715"/>
            <a:ext cx="4788024" cy="1343602"/>
          </a:xfrm>
          <a:prstGeom prst="rect">
            <a:avLst/>
          </a:prstGeom>
          <a:noFill/>
        </p:spPr>
        <p:txBody>
          <a:bodyPr wrap="none" rtlCol="0" anchor="ctr" anchorCtr="0">
            <a:noAutofit/>
          </a:bodyPr>
          <a:lstStyle/>
          <a:p>
            <a:pPr algn="ctr">
              <a:lnSpc>
                <a:spcPts val="7500"/>
              </a:lnSpc>
            </a:pPr>
            <a:r>
              <a:rPr lang="nl-NL" sz="7200" dirty="0">
                <a:solidFill>
                  <a:schemeClr val="bg1"/>
                </a:solidFill>
              </a:rPr>
              <a:t>Wat </a:t>
            </a:r>
            <a:r>
              <a:rPr lang="nl-NL" sz="7200" dirty="0"/>
              <a:t>kun</a:t>
            </a:r>
          </a:p>
          <a:p>
            <a:pPr algn="ctr">
              <a:lnSpc>
                <a:spcPts val="7500"/>
              </a:lnSpc>
            </a:pPr>
            <a:r>
              <a:rPr lang="nl-NL" sz="7200" dirty="0">
                <a:solidFill>
                  <a:schemeClr val="bg1"/>
                </a:solidFill>
              </a:rPr>
              <a:t>Je er </a:t>
            </a:r>
            <a:r>
              <a:rPr lang="nl-NL" sz="7200" dirty="0"/>
              <a:t>mee?</a:t>
            </a:r>
          </a:p>
        </p:txBody>
      </p:sp>
      <p:sp>
        <p:nvSpPr>
          <p:cNvPr id="7" name="TextBox 6">
            <a:extLst>
              <a:ext uri="{FF2B5EF4-FFF2-40B4-BE49-F238E27FC236}">
                <a16:creationId xmlns:a16="http://schemas.microsoft.com/office/drawing/2014/main" id="{5E2B3708-9D58-D4B0-FE78-569B86BAB2D8}"/>
              </a:ext>
            </a:extLst>
          </p:cNvPr>
          <p:cNvSpPr txBox="1"/>
          <p:nvPr/>
        </p:nvSpPr>
        <p:spPr>
          <a:xfrm>
            <a:off x="2104909" y="1962722"/>
            <a:ext cx="1022459" cy="400110"/>
          </a:xfrm>
          <a:prstGeom prst="rect">
            <a:avLst/>
          </a:prstGeom>
          <a:solidFill>
            <a:srgbClr val="FFFF00"/>
          </a:solidFill>
        </p:spPr>
        <p:txBody>
          <a:bodyPr wrap="none" rtlCol="0">
            <a:spAutoFit/>
          </a:bodyPr>
          <a:lstStyle/>
          <a:p>
            <a:r>
              <a:rPr lang="en-US" sz="2000" b="1" dirty="0" err="1"/>
              <a:t>Drinken</a:t>
            </a:r>
            <a:endParaRPr lang="en-GB" sz="2000" b="1" dirty="0"/>
          </a:p>
        </p:txBody>
      </p:sp>
      <p:sp>
        <p:nvSpPr>
          <p:cNvPr id="8" name="TextBox 7">
            <a:extLst>
              <a:ext uri="{FF2B5EF4-FFF2-40B4-BE49-F238E27FC236}">
                <a16:creationId xmlns:a16="http://schemas.microsoft.com/office/drawing/2014/main" id="{1F147B61-68D3-9B92-5FC9-90539048606B}"/>
              </a:ext>
            </a:extLst>
          </p:cNvPr>
          <p:cNvSpPr txBox="1"/>
          <p:nvPr/>
        </p:nvSpPr>
        <p:spPr>
          <a:xfrm>
            <a:off x="6104554" y="2169406"/>
            <a:ext cx="935705" cy="400110"/>
          </a:xfrm>
          <a:prstGeom prst="rect">
            <a:avLst/>
          </a:prstGeom>
          <a:solidFill>
            <a:srgbClr val="FFFF00"/>
          </a:solidFill>
        </p:spPr>
        <p:txBody>
          <a:bodyPr wrap="none" rtlCol="0">
            <a:spAutoFit/>
          </a:bodyPr>
          <a:lstStyle/>
          <a:p>
            <a:r>
              <a:rPr lang="en-US" sz="2000" b="1" dirty="0" err="1"/>
              <a:t>Golven</a:t>
            </a:r>
            <a:endParaRPr lang="en-GB" sz="2000" b="1" dirty="0"/>
          </a:p>
        </p:txBody>
      </p:sp>
      <p:sp>
        <p:nvSpPr>
          <p:cNvPr id="9" name="TextBox 8">
            <a:extLst>
              <a:ext uri="{FF2B5EF4-FFF2-40B4-BE49-F238E27FC236}">
                <a16:creationId xmlns:a16="http://schemas.microsoft.com/office/drawing/2014/main" id="{F5529920-755E-A0FB-93A1-CF4028C9CAAA}"/>
              </a:ext>
            </a:extLst>
          </p:cNvPr>
          <p:cNvSpPr txBox="1"/>
          <p:nvPr/>
        </p:nvSpPr>
        <p:spPr>
          <a:xfrm>
            <a:off x="3066952" y="3876686"/>
            <a:ext cx="1063561" cy="400110"/>
          </a:xfrm>
          <a:prstGeom prst="rect">
            <a:avLst/>
          </a:prstGeom>
          <a:solidFill>
            <a:srgbClr val="FFFF00"/>
          </a:solidFill>
        </p:spPr>
        <p:txBody>
          <a:bodyPr wrap="none" rtlCol="0">
            <a:spAutoFit/>
          </a:bodyPr>
          <a:lstStyle/>
          <a:p>
            <a:r>
              <a:rPr lang="en-US" sz="2000" b="1" dirty="0"/>
              <a:t>Mengen</a:t>
            </a:r>
            <a:endParaRPr lang="en-GB" sz="2000" b="1" dirty="0"/>
          </a:p>
        </p:txBody>
      </p:sp>
    </p:spTree>
    <p:extLst>
      <p:ext uri="{BB962C8B-B14F-4D97-AF65-F5344CB8AC3E}">
        <p14:creationId xmlns:p14="http://schemas.microsoft.com/office/powerpoint/2010/main" val="1326381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50DF-1EDE-0FA6-BEDC-A3151518DF16}"/>
              </a:ext>
            </a:extLst>
          </p:cNvPr>
          <p:cNvSpPr>
            <a:spLocks noGrp="1"/>
          </p:cNvSpPr>
          <p:nvPr>
            <p:ph type="title"/>
          </p:nvPr>
        </p:nvSpPr>
        <p:spPr/>
        <p:txBody>
          <a:bodyPr>
            <a:noAutofit/>
          </a:bodyPr>
          <a:lstStyle/>
          <a:p>
            <a:r>
              <a:rPr lang="en-US" sz="3200" b="1" dirty="0" err="1"/>
              <a:t>Natuurkunde</a:t>
            </a:r>
            <a:r>
              <a:rPr lang="en-US" sz="3200" b="1" dirty="0"/>
              <a:t> minder </a:t>
            </a:r>
            <a:r>
              <a:rPr lang="en-US" sz="3200" b="1" dirty="0" err="1"/>
              <a:t>belangrijk</a:t>
            </a:r>
            <a:r>
              <a:rPr lang="en-US" sz="3200" b="1" dirty="0"/>
              <a:t>...</a:t>
            </a:r>
            <a:br>
              <a:rPr lang="en-US" sz="3200" b="1" dirty="0"/>
            </a:br>
            <a:r>
              <a:rPr lang="en-US" sz="3200" i="1" dirty="0"/>
              <a:t>...maar wel </a:t>
            </a:r>
            <a:r>
              <a:rPr lang="en-US" sz="3200" i="1" dirty="0" err="1">
                <a:solidFill>
                  <a:srgbClr val="CC00CC"/>
                </a:solidFill>
              </a:rPr>
              <a:t>leuk</a:t>
            </a:r>
            <a:endParaRPr lang="en-GB" sz="2800" i="1" dirty="0">
              <a:solidFill>
                <a:srgbClr val="CC00CC"/>
              </a:solidFill>
            </a:endParaRPr>
          </a:p>
        </p:txBody>
      </p:sp>
      <p:sp>
        <p:nvSpPr>
          <p:cNvPr id="7" name="Content Placeholder 2">
            <a:extLst>
              <a:ext uri="{FF2B5EF4-FFF2-40B4-BE49-F238E27FC236}">
                <a16:creationId xmlns:a16="http://schemas.microsoft.com/office/drawing/2014/main" id="{B6A3A4D4-794B-F6AC-4453-B3BD53CA9001}"/>
              </a:ext>
            </a:extLst>
          </p:cNvPr>
          <p:cNvSpPr txBox="1">
            <a:spLocks/>
          </p:cNvSpPr>
          <p:nvPr/>
        </p:nvSpPr>
        <p:spPr>
          <a:xfrm>
            <a:off x="1916496" y="1425296"/>
            <a:ext cx="2120000" cy="3496342"/>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180975" indent="-180975">
              <a:buFont typeface="Arial" pitchFamily="34" charset="0"/>
              <a:buChar char="•"/>
            </a:pPr>
            <a:r>
              <a:rPr lang="nl-NL" sz="1600" dirty="0"/>
              <a:t>Acteur</a:t>
            </a:r>
          </a:p>
          <a:p>
            <a:pPr marL="180975" indent="-180975">
              <a:buFont typeface="Arial" pitchFamily="34" charset="0"/>
              <a:buChar char="•"/>
            </a:pPr>
            <a:r>
              <a:rPr lang="nl-NL" sz="1600" dirty="0"/>
              <a:t>Bakker</a:t>
            </a:r>
          </a:p>
          <a:p>
            <a:pPr marL="180975" indent="-180975">
              <a:buFont typeface="Arial" pitchFamily="34" charset="0"/>
              <a:buChar char="•"/>
            </a:pPr>
            <a:r>
              <a:rPr lang="nl-NL" sz="1600" dirty="0"/>
              <a:t>Basisschool leerkracht</a:t>
            </a:r>
          </a:p>
          <a:p>
            <a:pPr marL="180975" indent="-180975">
              <a:buFont typeface="Arial" pitchFamily="34" charset="0"/>
              <a:buChar char="•"/>
            </a:pPr>
            <a:r>
              <a:rPr lang="nl-NL" sz="1600" dirty="0"/>
              <a:t>Danser(es)</a:t>
            </a:r>
          </a:p>
          <a:p>
            <a:pPr marL="180975" indent="-180975">
              <a:buFont typeface="Arial" pitchFamily="34" charset="0"/>
              <a:buChar char="•"/>
            </a:pPr>
            <a:r>
              <a:rPr lang="nl-NL" sz="1600" dirty="0"/>
              <a:t>Dichter</a:t>
            </a:r>
          </a:p>
          <a:p>
            <a:pPr marL="180975" indent="-180975">
              <a:buFont typeface="Arial" pitchFamily="34" charset="0"/>
              <a:buChar char="•"/>
            </a:pPr>
            <a:r>
              <a:rPr lang="nl-NL" sz="1600" dirty="0"/>
              <a:t>Filosoof</a:t>
            </a:r>
          </a:p>
          <a:p>
            <a:pPr marL="180975" indent="-180975">
              <a:buFont typeface="Arial" pitchFamily="34" charset="0"/>
              <a:buChar char="•"/>
            </a:pPr>
            <a:r>
              <a:rPr lang="nl-NL" sz="1600" dirty="0"/>
              <a:t>Interviewer</a:t>
            </a:r>
          </a:p>
          <a:p>
            <a:pPr marL="180975" indent="-180975">
              <a:buFont typeface="Arial" pitchFamily="34" charset="0"/>
              <a:buChar char="•"/>
            </a:pPr>
            <a:r>
              <a:rPr lang="nl-NL" sz="1600" dirty="0"/>
              <a:t>Minister</a:t>
            </a:r>
          </a:p>
          <a:p>
            <a:pPr marL="180975" indent="-180975">
              <a:buFont typeface="Arial" pitchFamily="34" charset="0"/>
              <a:buChar char="•"/>
            </a:pPr>
            <a:r>
              <a:rPr lang="nl-NL" sz="1600" dirty="0"/>
              <a:t>Muzikant</a:t>
            </a:r>
          </a:p>
          <a:p>
            <a:pPr marL="180975" indent="-180975">
              <a:buFont typeface="Arial" pitchFamily="34" charset="0"/>
              <a:buChar char="•"/>
            </a:pPr>
            <a:r>
              <a:rPr lang="nl-NL" sz="1600" dirty="0"/>
              <a:t>Politicus</a:t>
            </a:r>
          </a:p>
          <a:p>
            <a:pPr marL="180975" indent="-180975"/>
            <a:r>
              <a:rPr lang="en-US" sz="1600" dirty="0"/>
              <a:t>Portier</a:t>
            </a:r>
          </a:p>
          <a:p>
            <a:pPr marL="180975" indent="-180975"/>
            <a:r>
              <a:rPr lang="en-US" sz="1600" dirty="0" err="1"/>
              <a:t>Psychiater</a:t>
            </a:r>
            <a:endParaRPr lang="en-US" sz="1600" dirty="0"/>
          </a:p>
        </p:txBody>
      </p:sp>
      <p:sp>
        <p:nvSpPr>
          <p:cNvPr id="3" name="Content Placeholder 2">
            <a:extLst>
              <a:ext uri="{FF2B5EF4-FFF2-40B4-BE49-F238E27FC236}">
                <a16:creationId xmlns:a16="http://schemas.microsoft.com/office/drawing/2014/main" id="{B2E6900C-B659-D7A0-6598-0FD978FE1397}"/>
              </a:ext>
            </a:extLst>
          </p:cNvPr>
          <p:cNvSpPr txBox="1">
            <a:spLocks/>
          </p:cNvSpPr>
          <p:nvPr/>
        </p:nvSpPr>
        <p:spPr>
          <a:xfrm>
            <a:off x="5302544" y="1425296"/>
            <a:ext cx="2120000" cy="3200876"/>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180975" indent="-180975">
              <a:buFont typeface="Arial" pitchFamily="34" charset="0"/>
              <a:buChar char="•"/>
            </a:pPr>
            <a:r>
              <a:rPr lang="en-US" sz="1600" dirty="0" err="1"/>
              <a:t>Psycholoog</a:t>
            </a:r>
            <a:endParaRPr lang="en-US" sz="1600" dirty="0"/>
          </a:p>
          <a:p>
            <a:pPr marL="180975" indent="-180975">
              <a:buFont typeface="Arial" pitchFamily="34" charset="0"/>
              <a:buChar char="•"/>
            </a:pPr>
            <a:r>
              <a:rPr lang="en-US" sz="1600" dirty="0"/>
              <a:t>Receptionist(e)</a:t>
            </a:r>
          </a:p>
          <a:p>
            <a:pPr marL="180975" indent="-180975">
              <a:buFont typeface="Arial" pitchFamily="34" charset="0"/>
              <a:buChar char="•"/>
            </a:pPr>
            <a:r>
              <a:rPr lang="en-US" sz="1600" dirty="0" err="1"/>
              <a:t>Rechter</a:t>
            </a:r>
            <a:endParaRPr lang="en-US" sz="1600" dirty="0"/>
          </a:p>
          <a:p>
            <a:pPr marL="180975" indent="-180975">
              <a:buFont typeface="Arial" pitchFamily="34" charset="0"/>
              <a:buChar char="•"/>
            </a:pPr>
            <a:r>
              <a:rPr lang="en-US" sz="1600" dirty="0"/>
              <a:t>Schrijver</a:t>
            </a:r>
          </a:p>
          <a:p>
            <a:pPr marL="180975" indent="-180975">
              <a:buFont typeface="Arial" pitchFamily="34" charset="0"/>
              <a:buChar char="•"/>
            </a:pPr>
            <a:r>
              <a:rPr lang="en-US" sz="1600" dirty="0" err="1"/>
              <a:t>Slager</a:t>
            </a:r>
            <a:endParaRPr lang="en-US" sz="1600" dirty="0"/>
          </a:p>
          <a:p>
            <a:pPr marL="180975" indent="-180975">
              <a:buFont typeface="Arial" pitchFamily="34" charset="0"/>
              <a:buChar char="•"/>
            </a:pPr>
            <a:r>
              <a:rPr lang="en-US" sz="1600" dirty="0" err="1"/>
              <a:t>Supermarkt</a:t>
            </a:r>
            <a:r>
              <a:rPr lang="en-US" sz="1600" dirty="0"/>
              <a:t> manager</a:t>
            </a:r>
          </a:p>
          <a:p>
            <a:pPr marL="180975" indent="-180975">
              <a:buFont typeface="Arial" pitchFamily="34" charset="0"/>
              <a:buChar char="•"/>
            </a:pPr>
            <a:r>
              <a:rPr lang="en-US" sz="1600" dirty="0" err="1"/>
              <a:t>Televisiepresentator</a:t>
            </a:r>
            <a:endParaRPr lang="en-US" sz="1600" dirty="0"/>
          </a:p>
          <a:p>
            <a:pPr marL="180975" indent="-180975">
              <a:buFont typeface="Arial" pitchFamily="34" charset="0"/>
              <a:buChar char="•"/>
            </a:pPr>
            <a:r>
              <a:rPr lang="en-US" sz="1600" dirty="0" err="1"/>
              <a:t>Theoloog</a:t>
            </a:r>
            <a:endParaRPr lang="en-US" sz="1600" dirty="0"/>
          </a:p>
          <a:p>
            <a:pPr marL="180975" indent="-180975">
              <a:buFont typeface="Arial" pitchFamily="34" charset="0"/>
              <a:buChar char="•"/>
            </a:pPr>
            <a:r>
              <a:rPr lang="en-US" sz="1600" dirty="0" err="1"/>
              <a:t>Tolk</a:t>
            </a:r>
            <a:endParaRPr lang="en-US" sz="1600" dirty="0"/>
          </a:p>
          <a:p>
            <a:pPr marL="180975" indent="-180975">
              <a:buFont typeface="Arial" pitchFamily="34" charset="0"/>
              <a:buChar char="•"/>
            </a:pPr>
            <a:r>
              <a:rPr lang="en-US" sz="1600" dirty="0" err="1"/>
              <a:t>Vertaler</a:t>
            </a:r>
            <a:endParaRPr lang="en-US" sz="1600" dirty="0"/>
          </a:p>
          <a:p>
            <a:pPr marL="180975" indent="-180975">
              <a:buFont typeface="Arial" pitchFamily="34" charset="0"/>
              <a:buChar char="•"/>
            </a:pPr>
            <a:r>
              <a:rPr lang="en-US" sz="1600" dirty="0" err="1"/>
              <a:t>Zanger</a:t>
            </a:r>
            <a:r>
              <a:rPr lang="en-US" sz="1600" dirty="0"/>
              <a:t>(es)</a:t>
            </a:r>
          </a:p>
        </p:txBody>
      </p:sp>
    </p:spTree>
    <p:extLst>
      <p:ext uri="{BB962C8B-B14F-4D97-AF65-F5344CB8AC3E}">
        <p14:creationId xmlns:p14="http://schemas.microsoft.com/office/powerpoint/2010/main" val="21471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fgeronde rechthoek 3"/>
          <p:cNvSpPr/>
          <p:nvPr/>
        </p:nvSpPr>
        <p:spPr>
          <a:xfrm>
            <a:off x="6362992" y="1299748"/>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Natuurkunde</a:t>
            </a:r>
            <a:endParaRPr lang="nl-NL" dirty="0"/>
          </a:p>
        </p:txBody>
      </p:sp>
      <p:sp>
        <p:nvSpPr>
          <p:cNvPr id="5" name="Afgeronde rechthoek 4"/>
          <p:cNvSpPr/>
          <p:nvPr/>
        </p:nvSpPr>
        <p:spPr>
          <a:xfrm>
            <a:off x="6362992" y="2587398"/>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Scheikunde</a:t>
            </a:r>
            <a:endParaRPr lang="nl-NL" dirty="0"/>
          </a:p>
        </p:txBody>
      </p:sp>
      <p:sp>
        <p:nvSpPr>
          <p:cNvPr id="6" name="Afgeronde rechthoek 5"/>
          <p:cNvSpPr/>
          <p:nvPr/>
        </p:nvSpPr>
        <p:spPr>
          <a:xfrm>
            <a:off x="6362992" y="1939326"/>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Biologie</a:t>
            </a:r>
            <a:endParaRPr lang="nl-NL" dirty="0"/>
          </a:p>
        </p:txBody>
      </p:sp>
      <p:sp>
        <p:nvSpPr>
          <p:cNvPr id="7" name="Afgeronde rechthoek 6"/>
          <p:cNvSpPr/>
          <p:nvPr/>
        </p:nvSpPr>
        <p:spPr>
          <a:xfrm>
            <a:off x="6362992" y="651676"/>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Wiskunde</a:t>
            </a:r>
            <a:endParaRPr lang="nl-NL" dirty="0"/>
          </a:p>
        </p:txBody>
      </p:sp>
      <p:sp>
        <p:nvSpPr>
          <p:cNvPr id="8" name="Tekstvak 7"/>
          <p:cNvSpPr txBox="1"/>
          <p:nvPr/>
        </p:nvSpPr>
        <p:spPr>
          <a:xfrm>
            <a:off x="6566836" y="60262"/>
            <a:ext cx="2197333" cy="307777"/>
          </a:xfrm>
          <a:prstGeom prst="rect">
            <a:avLst/>
          </a:prstGeom>
          <a:noFill/>
        </p:spPr>
        <p:txBody>
          <a:bodyPr wrap="none" lIns="0" tIns="0" rIns="0" bIns="0" rtlCol="0">
            <a:spAutoFit/>
          </a:bodyPr>
          <a:lstStyle/>
          <a:p>
            <a:pPr algn="ctr"/>
            <a:r>
              <a:rPr lang="en-US" sz="2000" b="1" dirty="0" err="1"/>
              <a:t>Wetenschap</a:t>
            </a:r>
            <a:r>
              <a:rPr lang="en-US" sz="2000" b="1" dirty="0"/>
              <a:t> (</a:t>
            </a:r>
            <a:r>
              <a:rPr lang="en-US" sz="2000" b="1" dirty="0" err="1"/>
              <a:t>Zuiver</a:t>
            </a:r>
            <a:r>
              <a:rPr lang="en-US" sz="2000" b="1" dirty="0"/>
              <a:t>)</a:t>
            </a:r>
            <a:endParaRPr lang="nl-NL" sz="2000" b="1" dirty="0"/>
          </a:p>
        </p:txBody>
      </p:sp>
      <p:sp>
        <p:nvSpPr>
          <p:cNvPr id="9" name="Tekstvak 8"/>
          <p:cNvSpPr txBox="1"/>
          <p:nvPr/>
        </p:nvSpPr>
        <p:spPr>
          <a:xfrm>
            <a:off x="3410949" y="61877"/>
            <a:ext cx="2607893" cy="307777"/>
          </a:xfrm>
          <a:prstGeom prst="rect">
            <a:avLst/>
          </a:prstGeom>
          <a:noFill/>
        </p:spPr>
        <p:txBody>
          <a:bodyPr wrap="none" lIns="0" tIns="0" rIns="0" bIns="0" rtlCol="0">
            <a:spAutoFit/>
          </a:bodyPr>
          <a:lstStyle/>
          <a:p>
            <a:pPr algn="ctr"/>
            <a:r>
              <a:rPr lang="en-US" sz="2000" b="1" dirty="0" err="1"/>
              <a:t>Wetenschap</a:t>
            </a:r>
            <a:r>
              <a:rPr lang="en-US" sz="2000" b="1" dirty="0"/>
              <a:t> (</a:t>
            </a:r>
            <a:r>
              <a:rPr lang="en-US" sz="2000" b="1" dirty="0" err="1"/>
              <a:t>Toegepast</a:t>
            </a:r>
            <a:r>
              <a:rPr lang="en-US" sz="2000" b="1" dirty="0"/>
              <a:t>)</a:t>
            </a:r>
            <a:endParaRPr lang="nl-NL" sz="2000" b="1" dirty="0"/>
          </a:p>
        </p:txBody>
      </p:sp>
      <p:sp>
        <p:nvSpPr>
          <p:cNvPr id="10" name="Afgeronde rechthoek 9"/>
          <p:cNvSpPr/>
          <p:nvPr/>
        </p:nvSpPr>
        <p:spPr>
          <a:xfrm>
            <a:off x="6362992" y="3238797"/>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dirty="0" err="1"/>
              <a:t>Sterrenkunde</a:t>
            </a:r>
            <a:endParaRPr lang="nl-NL" dirty="0"/>
          </a:p>
        </p:txBody>
      </p:sp>
      <p:sp>
        <p:nvSpPr>
          <p:cNvPr id="11" name="Rechthoek 10"/>
          <p:cNvSpPr/>
          <p:nvPr/>
        </p:nvSpPr>
        <p:spPr>
          <a:xfrm>
            <a:off x="7803152" y="2828668"/>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a:t>Je </a:t>
            </a:r>
            <a:r>
              <a:rPr lang="en-US" dirty="0" err="1"/>
              <a:t>iets</a:t>
            </a:r>
            <a:r>
              <a:rPr lang="en-US" dirty="0"/>
              <a:t> </a:t>
            </a:r>
            <a:r>
              <a:rPr lang="en-US" b="1" dirty="0" err="1"/>
              <a:t>afvragen</a:t>
            </a:r>
            <a:endParaRPr lang="nl-NL" b="1" dirty="0"/>
          </a:p>
        </p:txBody>
      </p:sp>
      <p:sp>
        <p:nvSpPr>
          <p:cNvPr id="12" name="Rechthoek 11"/>
          <p:cNvSpPr/>
          <p:nvPr/>
        </p:nvSpPr>
        <p:spPr>
          <a:xfrm>
            <a:off x="7803152" y="896197"/>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b="1" dirty="0" err="1"/>
              <a:t>Onder-zoeken</a:t>
            </a:r>
            <a:endParaRPr lang="nl-NL" b="1" dirty="0"/>
          </a:p>
        </p:txBody>
      </p:sp>
      <p:sp>
        <p:nvSpPr>
          <p:cNvPr id="14" name="Afgeronde rechthoek 13"/>
          <p:cNvSpPr/>
          <p:nvPr/>
        </p:nvSpPr>
        <p:spPr>
          <a:xfrm>
            <a:off x="3275856" y="646310"/>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Electrotechniek</a:t>
            </a:r>
            <a:endParaRPr lang="nl-NL" dirty="0"/>
          </a:p>
        </p:txBody>
      </p:sp>
      <p:sp>
        <p:nvSpPr>
          <p:cNvPr id="15" name="Afgeronde rechthoek 14"/>
          <p:cNvSpPr/>
          <p:nvPr/>
        </p:nvSpPr>
        <p:spPr>
          <a:xfrm>
            <a:off x="3275856" y="1942454"/>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Werktuigbouw-kunde</a:t>
            </a:r>
            <a:endParaRPr lang="nl-NL" dirty="0"/>
          </a:p>
        </p:txBody>
      </p:sp>
      <p:sp>
        <p:nvSpPr>
          <p:cNvPr id="16" name="Afgeronde rechthoek 15"/>
          <p:cNvSpPr/>
          <p:nvPr/>
        </p:nvSpPr>
        <p:spPr>
          <a:xfrm>
            <a:off x="3275856" y="1294382"/>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Civiele</a:t>
            </a:r>
            <a:r>
              <a:rPr lang="en-US" dirty="0"/>
              <a:t> </a:t>
            </a:r>
            <a:r>
              <a:rPr lang="en-US" dirty="0" err="1"/>
              <a:t>techniek</a:t>
            </a:r>
            <a:endParaRPr lang="nl-NL" dirty="0"/>
          </a:p>
        </p:txBody>
      </p:sp>
      <p:sp>
        <p:nvSpPr>
          <p:cNvPr id="18" name="Afgeronde rechthoek 17"/>
          <p:cNvSpPr/>
          <p:nvPr/>
        </p:nvSpPr>
        <p:spPr>
          <a:xfrm>
            <a:off x="3275856" y="2590526"/>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Biotechnologie</a:t>
            </a:r>
            <a:endParaRPr lang="nl-NL" dirty="0"/>
          </a:p>
        </p:txBody>
      </p:sp>
      <p:sp>
        <p:nvSpPr>
          <p:cNvPr id="19" name="Rechthoek 18"/>
          <p:cNvSpPr/>
          <p:nvPr/>
        </p:nvSpPr>
        <p:spPr>
          <a:xfrm>
            <a:off x="4932040" y="2828668"/>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err="1"/>
              <a:t>Probleem</a:t>
            </a:r>
            <a:r>
              <a:rPr lang="en-US" dirty="0"/>
              <a:t> </a:t>
            </a:r>
            <a:r>
              <a:rPr lang="en-US" b="1" dirty="0" err="1"/>
              <a:t>Definieren</a:t>
            </a:r>
            <a:endParaRPr lang="nl-NL" b="1" dirty="0"/>
          </a:p>
        </p:txBody>
      </p:sp>
      <p:sp>
        <p:nvSpPr>
          <p:cNvPr id="20" name="Rechthoek 19"/>
          <p:cNvSpPr/>
          <p:nvPr/>
        </p:nvSpPr>
        <p:spPr>
          <a:xfrm>
            <a:off x="4932040" y="896197"/>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err="1"/>
              <a:t>Oplossing</a:t>
            </a:r>
            <a:endParaRPr lang="en-US" dirty="0"/>
          </a:p>
          <a:p>
            <a:pPr algn="ctr"/>
            <a:r>
              <a:rPr lang="en-US" b="1" dirty="0" err="1"/>
              <a:t>Ontwerpen</a:t>
            </a:r>
            <a:endParaRPr lang="nl-NL" b="1" dirty="0"/>
          </a:p>
        </p:txBody>
      </p:sp>
      <p:sp>
        <p:nvSpPr>
          <p:cNvPr id="22" name="Afgeronde rechthoek 21"/>
          <p:cNvSpPr/>
          <p:nvPr/>
        </p:nvSpPr>
        <p:spPr>
          <a:xfrm>
            <a:off x="3275856" y="3238598"/>
            <a:ext cx="158417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23" name="Tekstvak 22"/>
          <p:cNvSpPr txBox="1"/>
          <p:nvPr/>
        </p:nvSpPr>
        <p:spPr>
          <a:xfrm>
            <a:off x="6975060" y="4674860"/>
            <a:ext cx="1368152" cy="276999"/>
          </a:xfrm>
          <a:prstGeom prst="rect">
            <a:avLst/>
          </a:prstGeom>
          <a:noFill/>
        </p:spPr>
        <p:txBody>
          <a:bodyPr wrap="square" lIns="0" tIns="0" rIns="0" bIns="0" rtlCol="0">
            <a:spAutoFit/>
          </a:bodyPr>
          <a:lstStyle/>
          <a:p>
            <a:pPr algn="ctr"/>
            <a:r>
              <a:rPr lang="nl-NL" dirty="0"/>
              <a:t>Onderzoekers</a:t>
            </a:r>
          </a:p>
        </p:txBody>
      </p:sp>
      <p:sp>
        <p:nvSpPr>
          <p:cNvPr id="24" name="Tekstvak 23"/>
          <p:cNvSpPr txBox="1"/>
          <p:nvPr/>
        </p:nvSpPr>
        <p:spPr>
          <a:xfrm>
            <a:off x="3927411" y="4674860"/>
            <a:ext cx="1574968" cy="276999"/>
          </a:xfrm>
          <a:prstGeom prst="rect">
            <a:avLst/>
          </a:prstGeom>
          <a:noFill/>
        </p:spPr>
        <p:txBody>
          <a:bodyPr wrap="square" lIns="0" tIns="0" rIns="0" bIns="0" rtlCol="0">
            <a:spAutoFit/>
          </a:bodyPr>
          <a:lstStyle/>
          <a:p>
            <a:pPr algn="ctr"/>
            <a:r>
              <a:rPr lang="nl-NL" dirty="0"/>
              <a:t>Ingenieurs</a:t>
            </a:r>
          </a:p>
        </p:txBody>
      </p:sp>
      <p:sp>
        <p:nvSpPr>
          <p:cNvPr id="25" name="Tekstvak 24"/>
          <p:cNvSpPr txBox="1"/>
          <p:nvPr/>
        </p:nvSpPr>
        <p:spPr>
          <a:xfrm>
            <a:off x="1153070" y="63115"/>
            <a:ext cx="933204" cy="307777"/>
          </a:xfrm>
          <a:prstGeom prst="rect">
            <a:avLst/>
          </a:prstGeom>
          <a:noFill/>
        </p:spPr>
        <p:txBody>
          <a:bodyPr wrap="none" lIns="0" tIns="0" rIns="0" bIns="0" rtlCol="0">
            <a:spAutoFit/>
          </a:bodyPr>
          <a:lstStyle/>
          <a:p>
            <a:pPr algn="ctr"/>
            <a:r>
              <a:rPr lang="en-US" sz="2000" b="1" dirty="0" err="1"/>
              <a:t>Techniek</a:t>
            </a:r>
            <a:endParaRPr lang="nl-NL" sz="2000" b="1" dirty="0"/>
          </a:p>
        </p:txBody>
      </p:sp>
      <p:sp>
        <p:nvSpPr>
          <p:cNvPr id="26" name="Afgeronde rechthoek 25"/>
          <p:cNvSpPr/>
          <p:nvPr/>
        </p:nvSpPr>
        <p:spPr>
          <a:xfrm>
            <a:off x="180187" y="646310"/>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Lasser</a:t>
            </a:r>
            <a:endParaRPr lang="nl-NL" dirty="0"/>
          </a:p>
        </p:txBody>
      </p:sp>
      <p:sp>
        <p:nvSpPr>
          <p:cNvPr id="27" name="Afgeronde rechthoek 26"/>
          <p:cNvSpPr/>
          <p:nvPr/>
        </p:nvSpPr>
        <p:spPr>
          <a:xfrm>
            <a:off x="180187" y="1942454"/>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Machine-</a:t>
            </a:r>
            <a:r>
              <a:rPr lang="en-US" dirty="0" err="1"/>
              <a:t>bankwerker</a:t>
            </a:r>
            <a:endParaRPr lang="nl-NL" dirty="0"/>
          </a:p>
        </p:txBody>
      </p:sp>
      <p:sp>
        <p:nvSpPr>
          <p:cNvPr id="28" name="Afgeronde rechthoek 27"/>
          <p:cNvSpPr/>
          <p:nvPr/>
        </p:nvSpPr>
        <p:spPr>
          <a:xfrm>
            <a:off x="180187" y="1294382"/>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err="1"/>
              <a:t>Machinebouwer</a:t>
            </a:r>
            <a:endParaRPr lang="nl-NL" dirty="0"/>
          </a:p>
        </p:txBody>
      </p:sp>
      <p:sp>
        <p:nvSpPr>
          <p:cNvPr id="29" name="Afgeronde rechthoek 28"/>
          <p:cNvSpPr/>
          <p:nvPr/>
        </p:nvSpPr>
        <p:spPr>
          <a:xfrm>
            <a:off x="180187" y="2590526"/>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Timmerman/ </a:t>
            </a:r>
            <a:br>
              <a:rPr lang="en-US" dirty="0"/>
            </a:br>
            <a:r>
              <a:rPr lang="en-US" dirty="0"/>
              <a:t>-</a:t>
            </a:r>
            <a:r>
              <a:rPr lang="en-US" dirty="0" err="1"/>
              <a:t>vrouw</a:t>
            </a:r>
            <a:endParaRPr lang="nl-NL" dirty="0"/>
          </a:p>
        </p:txBody>
      </p:sp>
      <p:sp>
        <p:nvSpPr>
          <p:cNvPr id="30" name="Rechthoek 29"/>
          <p:cNvSpPr/>
          <p:nvPr/>
        </p:nvSpPr>
        <p:spPr>
          <a:xfrm>
            <a:off x="1980387" y="2828668"/>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nl-NL" dirty="0"/>
              <a:t>Ontwerp</a:t>
            </a:r>
          </a:p>
          <a:p>
            <a:pPr algn="ctr"/>
            <a:r>
              <a:rPr lang="nl-NL" b="1" dirty="0"/>
              <a:t>Uitwerken</a:t>
            </a:r>
          </a:p>
        </p:txBody>
      </p:sp>
      <p:sp>
        <p:nvSpPr>
          <p:cNvPr id="31" name="Rechthoek 30"/>
          <p:cNvSpPr/>
          <p:nvPr/>
        </p:nvSpPr>
        <p:spPr>
          <a:xfrm>
            <a:off x="1980387" y="896197"/>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err="1"/>
              <a:t>Ontwerp</a:t>
            </a:r>
            <a:endParaRPr lang="en-US" dirty="0"/>
          </a:p>
          <a:p>
            <a:pPr algn="ctr"/>
            <a:r>
              <a:rPr lang="nl-NL" b="1" dirty="0"/>
              <a:t>Bouwen</a:t>
            </a:r>
          </a:p>
        </p:txBody>
      </p:sp>
      <p:sp>
        <p:nvSpPr>
          <p:cNvPr id="33" name="Afgeronde rechthoek 32"/>
          <p:cNvSpPr/>
          <p:nvPr/>
        </p:nvSpPr>
        <p:spPr>
          <a:xfrm>
            <a:off x="180187" y="3238598"/>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34" name="Tekstvak 33"/>
          <p:cNvSpPr txBox="1"/>
          <p:nvPr/>
        </p:nvSpPr>
        <p:spPr>
          <a:xfrm>
            <a:off x="756854" y="4536360"/>
            <a:ext cx="1728192" cy="553998"/>
          </a:xfrm>
          <a:prstGeom prst="rect">
            <a:avLst/>
          </a:prstGeom>
          <a:noFill/>
        </p:spPr>
        <p:txBody>
          <a:bodyPr wrap="square" lIns="0" tIns="0" rIns="0" bIns="0" rtlCol="0">
            <a:spAutoFit/>
          </a:bodyPr>
          <a:lstStyle/>
          <a:p>
            <a:pPr algn="ctr"/>
            <a:r>
              <a:rPr lang="nl-NL" dirty="0"/>
              <a:t>Technici &amp;</a:t>
            </a:r>
            <a:br>
              <a:rPr lang="nl-NL" dirty="0"/>
            </a:br>
            <a:r>
              <a:rPr lang="nl-NL" dirty="0"/>
              <a:t>ambachtsmensen</a:t>
            </a:r>
          </a:p>
        </p:txBody>
      </p:sp>
      <p:sp>
        <p:nvSpPr>
          <p:cNvPr id="37" name="Afgeronde rechthoek 36"/>
          <p:cNvSpPr/>
          <p:nvPr/>
        </p:nvSpPr>
        <p:spPr>
          <a:xfrm>
            <a:off x="6362992" y="3878000"/>
            <a:ext cx="136815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t>…</a:t>
            </a:r>
            <a:endParaRPr lang="nl-NL" dirty="0"/>
          </a:p>
        </p:txBody>
      </p:sp>
      <p:sp>
        <p:nvSpPr>
          <p:cNvPr id="2" name="Rectangle: Rounded Corners 1">
            <a:extLst>
              <a:ext uri="{FF2B5EF4-FFF2-40B4-BE49-F238E27FC236}">
                <a16:creationId xmlns:a16="http://schemas.microsoft.com/office/drawing/2014/main" id="{69B00DD4-42F5-4F30-B83E-7A96866584BE}"/>
              </a:ext>
            </a:extLst>
          </p:cNvPr>
          <p:cNvSpPr/>
          <p:nvPr/>
        </p:nvSpPr>
        <p:spPr>
          <a:xfrm>
            <a:off x="6362992" y="649600"/>
            <a:ext cx="2592288"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p:txBody>
      </p:sp>
      <p:sp>
        <p:nvSpPr>
          <p:cNvPr id="39" name="Rectangle: Rounded Corners 38">
            <a:extLst>
              <a:ext uri="{FF2B5EF4-FFF2-40B4-BE49-F238E27FC236}">
                <a16:creationId xmlns:a16="http://schemas.microsoft.com/office/drawing/2014/main" id="{F1F943DE-2E30-4CA5-9A6E-61CF47A5FB7C}"/>
              </a:ext>
            </a:extLst>
          </p:cNvPr>
          <p:cNvSpPr/>
          <p:nvPr/>
        </p:nvSpPr>
        <p:spPr>
          <a:xfrm>
            <a:off x="3274736" y="637640"/>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WO </a:t>
            </a:r>
          </a:p>
          <a:p>
            <a:pPr algn="ctr"/>
            <a:r>
              <a:rPr lang="nl-NL" sz="1600" dirty="0"/>
              <a:t>(Wetenschappelijk Onderwijs)</a:t>
            </a:r>
          </a:p>
          <a:p>
            <a:pPr algn="ctr"/>
            <a:r>
              <a:rPr lang="nl-NL" sz="1600" dirty="0"/>
              <a:t>Universiteit</a:t>
            </a:r>
          </a:p>
          <a:p>
            <a:pPr algn="ctr"/>
            <a:endParaRPr lang="nl-NL" sz="1600" dirty="0"/>
          </a:p>
          <a:p>
            <a:pPr algn="ctr"/>
            <a:r>
              <a:rPr lang="nl-NL" sz="1600" dirty="0"/>
              <a:t>Of</a:t>
            </a:r>
          </a:p>
          <a:p>
            <a:pPr algn="ctr"/>
            <a:endParaRPr lang="nl-NL" sz="1600" dirty="0"/>
          </a:p>
          <a:p>
            <a:pPr algn="ctr"/>
            <a:r>
              <a:rPr lang="nl-NL" sz="1600" dirty="0"/>
              <a:t>HBO</a:t>
            </a:r>
          </a:p>
          <a:p>
            <a:pPr algn="ctr"/>
            <a:r>
              <a:rPr lang="nl-NL" sz="1600" dirty="0"/>
              <a:t>(Hoger Beroepsonderwijs)</a:t>
            </a:r>
          </a:p>
          <a:p>
            <a:pPr algn="ctr"/>
            <a:r>
              <a:rPr lang="nl-NL" sz="1600" dirty="0"/>
              <a:t>Hogeschool</a:t>
            </a:r>
          </a:p>
        </p:txBody>
      </p:sp>
      <p:sp>
        <p:nvSpPr>
          <p:cNvPr id="40" name="Rectangle: Rounded Corners 39">
            <a:extLst>
              <a:ext uri="{FF2B5EF4-FFF2-40B4-BE49-F238E27FC236}">
                <a16:creationId xmlns:a16="http://schemas.microsoft.com/office/drawing/2014/main" id="{A25B9F28-8D99-44F5-8171-6340915F705C}"/>
              </a:ext>
            </a:extLst>
          </p:cNvPr>
          <p:cNvSpPr/>
          <p:nvPr/>
        </p:nvSpPr>
        <p:spPr>
          <a:xfrm>
            <a:off x="179512" y="637640"/>
            <a:ext cx="2880320" cy="3816424"/>
          </a:xfrm>
          <a:prstGeom prst="roundRect">
            <a:avLst/>
          </a:prstGeom>
          <a:solidFill>
            <a:srgbClr val="4D7620">
              <a:alpha val="74902"/>
            </a:srgbClr>
          </a:solidFill>
          <a:ln>
            <a:solidFill>
              <a:srgbClr val="4D762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Opleiding meestal:</a:t>
            </a:r>
          </a:p>
          <a:p>
            <a:pPr algn="ctr"/>
            <a:endParaRPr lang="nl-NL" sz="1600" dirty="0"/>
          </a:p>
          <a:p>
            <a:pPr algn="ctr"/>
            <a:r>
              <a:rPr lang="nl-NL" sz="1600" dirty="0"/>
              <a:t>MBO</a:t>
            </a:r>
          </a:p>
          <a:p>
            <a:pPr algn="ctr"/>
            <a:r>
              <a:rPr lang="nl-NL" sz="1600" dirty="0"/>
              <a:t>(Middelbaar Beroepsonderwijs)</a:t>
            </a:r>
          </a:p>
          <a:p>
            <a:pPr algn="ctr"/>
            <a:r>
              <a:rPr lang="nl-NL" sz="1600" dirty="0"/>
              <a:t>School (b.v. ROC)</a:t>
            </a:r>
          </a:p>
          <a:p>
            <a:pPr algn="ctr"/>
            <a:endParaRPr lang="nl-NL" sz="1600" dirty="0"/>
          </a:p>
          <a:p>
            <a:pPr algn="ctr"/>
            <a:r>
              <a:rPr lang="nl-NL" sz="1600" dirty="0"/>
              <a:t>Of</a:t>
            </a:r>
          </a:p>
          <a:p>
            <a:pPr algn="ctr"/>
            <a:endParaRPr lang="nl-NL" sz="1600" dirty="0"/>
          </a:p>
          <a:p>
            <a:pPr algn="ctr"/>
            <a:r>
              <a:rPr lang="nl-NL" sz="1600" dirty="0"/>
              <a:t>VMBO</a:t>
            </a:r>
          </a:p>
          <a:p>
            <a:pPr algn="ctr"/>
            <a:r>
              <a:rPr lang="nl-NL" sz="1600" dirty="0"/>
              <a:t>(Voorbereidend Middelbaar Beroepsonderwijs)</a:t>
            </a:r>
          </a:p>
          <a:p>
            <a:pPr algn="ctr"/>
            <a:r>
              <a:rPr lang="nl-NL" sz="1600" dirty="0"/>
              <a:t>Technische School</a:t>
            </a:r>
          </a:p>
          <a:p>
            <a:pPr algn="ctr"/>
            <a:r>
              <a:rPr lang="nl-NL" dirty="0"/>
              <a:t> </a:t>
            </a:r>
          </a:p>
        </p:txBody>
      </p:sp>
      <p:sp>
        <p:nvSpPr>
          <p:cNvPr id="3" name="Tekstvak 24">
            <a:extLst>
              <a:ext uri="{FF2B5EF4-FFF2-40B4-BE49-F238E27FC236}">
                <a16:creationId xmlns:a16="http://schemas.microsoft.com/office/drawing/2014/main" id="{D1085595-F625-1560-BABE-225ADEADC3AE}"/>
              </a:ext>
            </a:extLst>
          </p:cNvPr>
          <p:cNvSpPr txBox="1"/>
          <p:nvPr/>
        </p:nvSpPr>
        <p:spPr>
          <a:xfrm>
            <a:off x="1257664" y="383849"/>
            <a:ext cx="726161" cy="215444"/>
          </a:xfrm>
          <a:prstGeom prst="rect">
            <a:avLst/>
          </a:prstGeom>
          <a:noFill/>
        </p:spPr>
        <p:txBody>
          <a:bodyPr wrap="none" lIns="0" tIns="0" rIns="0" bIns="0" rtlCol="0">
            <a:spAutoFit/>
          </a:bodyPr>
          <a:lstStyle/>
          <a:p>
            <a:pPr algn="ctr"/>
            <a:r>
              <a:rPr lang="en-US" sz="1400" i="1" dirty="0" err="1">
                <a:solidFill>
                  <a:srgbClr val="CC00CC"/>
                </a:solidFill>
              </a:rPr>
              <a:t>belangrijk</a:t>
            </a:r>
            <a:endParaRPr lang="nl-NL" sz="1400" i="1" dirty="0"/>
          </a:p>
        </p:txBody>
      </p:sp>
      <p:sp>
        <p:nvSpPr>
          <p:cNvPr id="38" name="Tekstvak 8">
            <a:extLst>
              <a:ext uri="{FF2B5EF4-FFF2-40B4-BE49-F238E27FC236}">
                <a16:creationId xmlns:a16="http://schemas.microsoft.com/office/drawing/2014/main" id="{2153527A-35DF-21C3-1433-FD1E05EC336E}"/>
              </a:ext>
            </a:extLst>
          </p:cNvPr>
          <p:cNvSpPr txBox="1"/>
          <p:nvPr/>
        </p:nvSpPr>
        <p:spPr>
          <a:xfrm>
            <a:off x="5123379" y="386903"/>
            <a:ext cx="2217402" cy="215444"/>
          </a:xfrm>
          <a:prstGeom prst="rect">
            <a:avLst/>
          </a:prstGeom>
          <a:noFill/>
        </p:spPr>
        <p:txBody>
          <a:bodyPr wrap="none" lIns="0" tIns="0" rIns="0" bIns="0" rtlCol="0">
            <a:spAutoFit/>
          </a:bodyPr>
          <a:lstStyle/>
          <a:p>
            <a:pPr algn="ctr"/>
            <a:r>
              <a:rPr lang="en-US" sz="1400" i="1" dirty="0"/>
              <a:t>wat ze </a:t>
            </a:r>
            <a:r>
              <a:rPr lang="en-US" sz="1400" i="1" dirty="0" err="1">
                <a:solidFill>
                  <a:srgbClr val="CC00CC"/>
                </a:solidFill>
              </a:rPr>
              <a:t>weten</a:t>
            </a:r>
            <a:r>
              <a:rPr lang="en-US" sz="1400" i="1" dirty="0"/>
              <a:t> of hoe ze </a:t>
            </a:r>
            <a:r>
              <a:rPr lang="en-US" sz="1400" i="1" dirty="0" err="1">
                <a:solidFill>
                  <a:srgbClr val="CC00CC"/>
                </a:solidFill>
              </a:rPr>
              <a:t>denken</a:t>
            </a:r>
            <a:endParaRPr lang="nl-NL" sz="1400" i="1" dirty="0"/>
          </a:p>
        </p:txBody>
      </p:sp>
      <p:sp>
        <p:nvSpPr>
          <p:cNvPr id="41" name="PIJL-LINKS en -RECHTS 34">
            <a:extLst>
              <a:ext uri="{FF2B5EF4-FFF2-40B4-BE49-F238E27FC236}">
                <a16:creationId xmlns:a16="http://schemas.microsoft.com/office/drawing/2014/main" id="{A67D47BA-2490-1215-C306-00E3DED7BCD1}"/>
              </a:ext>
            </a:extLst>
          </p:cNvPr>
          <p:cNvSpPr/>
          <p:nvPr/>
        </p:nvSpPr>
        <p:spPr>
          <a:xfrm>
            <a:off x="2566310" y="4633339"/>
            <a:ext cx="1416851"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36000" tIns="36000" rIns="36000" bIns="36000" rtlCol="0" anchor="ctr"/>
          <a:lstStyle/>
          <a:p>
            <a:pPr algn="ctr"/>
            <a:r>
              <a:rPr lang="nl-NL" sz="1400" dirty="0">
                <a:solidFill>
                  <a:schemeClr val="tx1"/>
                </a:solidFill>
              </a:rPr>
              <a:t>Allemaal nodig</a:t>
            </a:r>
          </a:p>
        </p:txBody>
      </p:sp>
      <p:sp>
        <p:nvSpPr>
          <p:cNvPr id="42" name="PIJL-LINKS en -RECHTS 34">
            <a:extLst>
              <a:ext uri="{FF2B5EF4-FFF2-40B4-BE49-F238E27FC236}">
                <a16:creationId xmlns:a16="http://schemas.microsoft.com/office/drawing/2014/main" id="{985A26A3-5898-D952-CF8E-F776F73B3498}"/>
              </a:ext>
            </a:extLst>
          </p:cNvPr>
          <p:cNvSpPr/>
          <p:nvPr/>
        </p:nvSpPr>
        <p:spPr>
          <a:xfrm>
            <a:off x="5454508" y="4632951"/>
            <a:ext cx="1368152"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36000" tIns="36000" rIns="36000" bIns="36000" rtlCol="0" anchor="ctr"/>
          <a:lstStyle/>
          <a:p>
            <a:pPr algn="ctr"/>
            <a:r>
              <a:rPr lang="nl-NL" sz="1400" dirty="0">
                <a:solidFill>
                  <a:schemeClr val="tx1"/>
                </a:solidFill>
              </a:rPr>
              <a:t>Allemaal nodig</a:t>
            </a:r>
          </a:p>
        </p:txBody>
      </p:sp>
    </p:spTree>
    <p:extLst>
      <p:ext uri="{BB962C8B-B14F-4D97-AF65-F5344CB8AC3E}">
        <p14:creationId xmlns:p14="http://schemas.microsoft.com/office/powerpoint/2010/main" val="420784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500"/>
                                        <p:tgtEl>
                                          <p:spTgt spid="2"/>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41"/>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animBg="1"/>
      <p:bldP spid="14" grpId="0" animBg="1"/>
      <p:bldP spid="15" grpId="0" animBg="1"/>
      <p:bldP spid="16" grpId="0" animBg="1"/>
      <p:bldP spid="18" grpId="0" animBg="1"/>
      <p:bldP spid="22" grpId="0" animBg="1"/>
      <p:bldP spid="23" grpId="0"/>
      <p:bldP spid="24" grpId="0"/>
      <p:bldP spid="25" grpId="0"/>
      <p:bldP spid="26" grpId="0" animBg="1"/>
      <p:bldP spid="27" grpId="0" animBg="1"/>
      <p:bldP spid="28" grpId="0" animBg="1"/>
      <p:bldP spid="29" grpId="0" animBg="1"/>
      <p:bldP spid="33" grpId="0" animBg="1"/>
      <p:bldP spid="34" grpId="0"/>
      <p:bldP spid="37" grpId="0" animBg="1"/>
      <p:bldP spid="2" grpId="0" animBg="1"/>
      <p:bldP spid="39" grpId="0" animBg="1"/>
      <p:bldP spid="40" grpId="0" animBg="1"/>
      <p:bldP spid="3" grpId="0"/>
      <p:bldP spid="38" grpId="0"/>
      <p:bldP spid="41" grpId="0" animBg="1"/>
      <p:bldP spid="4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2"/>
          <p:cNvSpPr txBox="1">
            <a:spLocks/>
          </p:cNvSpPr>
          <p:nvPr/>
        </p:nvSpPr>
        <p:spPr>
          <a:xfrm>
            <a:off x="3347864"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5" name="Tijdelijke aanduiding voor inhoud 2"/>
          <p:cNvSpPr txBox="1">
            <a:spLocks/>
          </p:cNvSpPr>
          <p:nvPr/>
        </p:nvSpPr>
        <p:spPr>
          <a:xfrm>
            <a:off x="3419872"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12" name="Rectangle 11">
            <a:extLst>
              <a:ext uri="{FF2B5EF4-FFF2-40B4-BE49-F238E27FC236}">
                <a16:creationId xmlns:a16="http://schemas.microsoft.com/office/drawing/2014/main" id="{7CE57B36-38E0-65C3-B9BB-3E0BB9F04E19}"/>
              </a:ext>
            </a:extLst>
          </p:cNvPr>
          <p:cNvSpPr/>
          <p:nvPr/>
        </p:nvSpPr>
        <p:spPr>
          <a:xfrm>
            <a:off x="3362198" y="866752"/>
            <a:ext cx="2304256" cy="6016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a:t>
            </a:r>
            <a:endParaRPr lang="en-GB" sz="4000" dirty="0">
              <a:solidFill>
                <a:schemeClr val="bg1"/>
              </a:solidFill>
            </a:endParaRPr>
          </a:p>
        </p:txBody>
      </p:sp>
      <p:sp>
        <p:nvSpPr>
          <p:cNvPr id="14" name="TextBox 13">
            <a:extLst>
              <a:ext uri="{FF2B5EF4-FFF2-40B4-BE49-F238E27FC236}">
                <a16:creationId xmlns:a16="http://schemas.microsoft.com/office/drawing/2014/main" id="{31B9AF1D-8921-238A-C730-BD20A847E6D7}"/>
              </a:ext>
            </a:extLst>
          </p:cNvPr>
          <p:cNvSpPr txBox="1"/>
          <p:nvPr/>
        </p:nvSpPr>
        <p:spPr>
          <a:xfrm>
            <a:off x="2123728" y="1635646"/>
            <a:ext cx="762645" cy="369332"/>
          </a:xfrm>
          <a:prstGeom prst="rect">
            <a:avLst/>
          </a:prstGeom>
          <a:solidFill>
            <a:srgbClr val="0070C0"/>
          </a:solidFill>
          <a:ln>
            <a:noFill/>
          </a:ln>
          <a:effectLst>
            <a:outerShdw blurRad="50800" dist="38100" dir="2700000" algn="tl" rotWithShape="0">
              <a:schemeClr val="bg1">
                <a:lumMod val="50000"/>
                <a:alpha val="40000"/>
              </a:schemeClr>
            </a:outerShdw>
          </a:effectLst>
        </p:spPr>
        <p:txBody>
          <a:bodyPr wrap="none" lIns="0" tIns="0" rIns="0" bIns="0" rtlCol="0">
            <a:spAutoFit/>
          </a:bodyPr>
          <a:lstStyle/>
          <a:p>
            <a:pPr algn="ctr"/>
            <a:r>
              <a:rPr lang="en-US" sz="2400" b="1" dirty="0" err="1">
                <a:solidFill>
                  <a:schemeClr val="bg1"/>
                </a:solidFill>
              </a:rPr>
              <a:t>nuttig</a:t>
            </a:r>
            <a:endParaRPr lang="en-GB" sz="2400" b="1" dirty="0">
              <a:solidFill>
                <a:schemeClr val="bg1"/>
              </a:solidFill>
            </a:endParaRPr>
          </a:p>
        </p:txBody>
      </p:sp>
      <p:sp>
        <p:nvSpPr>
          <p:cNvPr id="16" name="TextBox 15">
            <a:extLst>
              <a:ext uri="{FF2B5EF4-FFF2-40B4-BE49-F238E27FC236}">
                <a16:creationId xmlns:a16="http://schemas.microsoft.com/office/drawing/2014/main" id="{BE753529-77B5-6961-7190-9C2DFBC6AD0B}"/>
              </a:ext>
            </a:extLst>
          </p:cNvPr>
          <p:cNvSpPr txBox="1"/>
          <p:nvPr/>
        </p:nvSpPr>
        <p:spPr>
          <a:xfrm>
            <a:off x="8286980" y="2285390"/>
            <a:ext cx="543418" cy="369332"/>
          </a:xfrm>
          <a:prstGeom prst="rect">
            <a:avLst/>
          </a:prstGeom>
          <a:solidFill>
            <a:schemeClr val="bg1">
              <a:lumMod val="50000"/>
            </a:schemeClr>
          </a:solidFill>
          <a:ln>
            <a:noFill/>
          </a:ln>
          <a:effectLst>
            <a:outerShdw blurRad="50800" dist="38100" dir="2700000" algn="tl" rotWithShape="0">
              <a:schemeClr val="bg1">
                <a:lumMod val="50000"/>
                <a:alpha val="40000"/>
              </a:schemeClr>
            </a:outerShdw>
          </a:effectLst>
        </p:spPr>
        <p:txBody>
          <a:bodyPr wrap="none" lIns="0" tIns="0" rIns="0" bIns="0" rtlCol="0">
            <a:spAutoFit/>
          </a:bodyPr>
          <a:lstStyle/>
          <a:p>
            <a:pPr algn="ctr"/>
            <a:r>
              <a:rPr lang="en-US" sz="2400" b="1" dirty="0" err="1">
                <a:solidFill>
                  <a:schemeClr val="bg1"/>
                </a:solidFill>
              </a:rPr>
              <a:t>leuk</a:t>
            </a:r>
            <a:endParaRPr lang="en-GB" sz="2400" b="1" dirty="0">
              <a:solidFill>
                <a:schemeClr val="bg1"/>
              </a:solidFill>
            </a:endParaRPr>
          </a:p>
        </p:txBody>
      </p:sp>
      <p:pic>
        <p:nvPicPr>
          <p:cNvPr id="9" name="Picture 8">
            <a:extLst>
              <a:ext uri="{FF2B5EF4-FFF2-40B4-BE49-F238E27FC236}">
                <a16:creationId xmlns:a16="http://schemas.microsoft.com/office/drawing/2014/main" id="{CDB7AE16-2AC8-AEF3-63C5-5C4FCC089FED}"/>
              </a:ext>
            </a:extLst>
          </p:cNvPr>
          <p:cNvPicPr>
            <a:picLocks noChangeAspect="1"/>
          </p:cNvPicPr>
          <p:nvPr/>
        </p:nvPicPr>
        <p:blipFill>
          <a:blip r:embed="rId3"/>
          <a:stretch>
            <a:fillRect/>
          </a:stretch>
        </p:blipFill>
        <p:spPr>
          <a:xfrm>
            <a:off x="0" y="287372"/>
            <a:ext cx="4572000" cy="4572000"/>
          </a:xfrm>
          <a:prstGeom prst="rect">
            <a:avLst/>
          </a:prstGeom>
        </p:spPr>
      </p:pic>
      <p:pic>
        <p:nvPicPr>
          <p:cNvPr id="11" name="Picture 10">
            <a:extLst>
              <a:ext uri="{FF2B5EF4-FFF2-40B4-BE49-F238E27FC236}">
                <a16:creationId xmlns:a16="http://schemas.microsoft.com/office/drawing/2014/main" id="{7CC4AC98-1F74-AA1C-0D97-472A2A3ACBB2}"/>
              </a:ext>
            </a:extLst>
          </p:cNvPr>
          <p:cNvPicPr>
            <a:picLocks noChangeAspect="1"/>
          </p:cNvPicPr>
          <p:nvPr/>
        </p:nvPicPr>
        <p:blipFill>
          <a:blip r:embed="rId4"/>
          <a:stretch>
            <a:fillRect/>
          </a:stretch>
        </p:blipFill>
        <p:spPr>
          <a:xfrm>
            <a:off x="4602940" y="314370"/>
            <a:ext cx="4541060" cy="4521231"/>
          </a:xfrm>
          <a:prstGeom prst="rect">
            <a:avLst/>
          </a:prstGeom>
        </p:spPr>
      </p:pic>
      <p:sp>
        <p:nvSpPr>
          <p:cNvPr id="10" name="PIJL-OMLAAG 31">
            <a:extLst>
              <a:ext uri="{FF2B5EF4-FFF2-40B4-BE49-F238E27FC236}">
                <a16:creationId xmlns:a16="http://schemas.microsoft.com/office/drawing/2014/main" id="{4CD3E02A-DC5C-74CC-2B90-070A4233F9D3}"/>
              </a:ext>
            </a:extLst>
          </p:cNvPr>
          <p:cNvSpPr/>
          <p:nvPr/>
        </p:nvSpPr>
        <p:spPr>
          <a:xfrm rot="16200000">
            <a:off x="4042894" y="695743"/>
            <a:ext cx="1080120" cy="9464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Content Placeholder 7">
            <a:extLst>
              <a:ext uri="{FF2B5EF4-FFF2-40B4-BE49-F238E27FC236}">
                <a16:creationId xmlns:a16="http://schemas.microsoft.com/office/drawing/2014/main" id="{A8FFA15D-A312-4AA6-9477-A0D1D4C2ADA5}"/>
              </a:ext>
            </a:extLst>
          </p:cNvPr>
          <p:cNvSpPr>
            <a:spLocks noGrp="1"/>
          </p:cNvSpPr>
          <p:nvPr>
            <p:ph idx="1"/>
          </p:nvPr>
        </p:nvSpPr>
        <p:spPr/>
        <p:txBody>
          <a:bodyPr/>
          <a:lstStyle/>
          <a:p>
            <a:endParaRPr lang="en-GB"/>
          </a:p>
        </p:txBody>
      </p:sp>
      <p:sp>
        <p:nvSpPr>
          <p:cNvPr id="13" name="Rectangle 12">
            <a:extLst>
              <a:ext uri="{FF2B5EF4-FFF2-40B4-BE49-F238E27FC236}">
                <a16:creationId xmlns:a16="http://schemas.microsoft.com/office/drawing/2014/main" id="{A79D721C-365B-653A-3027-E4C5D5B81451}"/>
              </a:ext>
            </a:extLst>
          </p:cNvPr>
          <p:cNvSpPr/>
          <p:nvPr/>
        </p:nvSpPr>
        <p:spPr>
          <a:xfrm>
            <a:off x="5765984" y="4202314"/>
            <a:ext cx="2304256" cy="6016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solidFill>
                  <a:srgbClr val="CC9900"/>
                </a:solidFill>
              </a:rPr>
              <a:t>AI</a:t>
            </a:r>
            <a:endParaRPr lang="en-GB" sz="6600" b="1" dirty="0">
              <a:solidFill>
                <a:srgbClr val="CC99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75F7F4-5D20-B98F-C508-5A8622B54799}"/>
              </a:ext>
            </a:extLst>
          </p:cNvPr>
          <p:cNvSpPr/>
          <p:nvPr/>
        </p:nvSpPr>
        <p:spPr>
          <a:xfrm>
            <a:off x="0" y="0"/>
            <a:ext cx="9144000" cy="51435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50106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131840" y="123478"/>
            <a:ext cx="3240360" cy="4896544"/>
          </a:xfrm>
        </p:spPr>
        <p:txBody>
          <a:bodyPr>
            <a:normAutofit fontScale="92500" lnSpcReduction="20000"/>
          </a:bodyPr>
          <a:lstStyle/>
          <a:p>
            <a:pPr marL="88900" indent="-88900">
              <a:spcBef>
                <a:spcPts val="0"/>
              </a:spcBef>
              <a:buNone/>
            </a:pPr>
            <a:r>
              <a:rPr lang="en-US" sz="1900" b="1" dirty="0" err="1"/>
              <a:t>Vervolg</a:t>
            </a:r>
            <a:endParaRPr lang="en-US" sz="2200" b="1" dirty="0"/>
          </a:p>
          <a:p>
            <a:pPr marL="88900" indent="-88900">
              <a:spcBef>
                <a:spcPts val="0"/>
              </a:spcBef>
            </a:pPr>
            <a:r>
              <a:rPr lang="nl-NL" sz="1400" dirty="0"/>
              <a:t>Milieu-inspecteur</a:t>
            </a:r>
          </a:p>
          <a:p>
            <a:pPr marL="88900" indent="-88900">
              <a:spcBef>
                <a:spcPts val="0"/>
              </a:spcBef>
            </a:pPr>
            <a:r>
              <a:rPr lang="nl-NL" sz="1400" dirty="0"/>
              <a:t>Milieuadviseur</a:t>
            </a:r>
          </a:p>
          <a:p>
            <a:pPr marL="88900" indent="-88900">
              <a:spcBef>
                <a:spcPts val="0"/>
              </a:spcBef>
            </a:pPr>
            <a:r>
              <a:rPr lang="en-US" sz="1400" dirty="0" err="1"/>
              <a:t>Natuurkundig</a:t>
            </a:r>
            <a:r>
              <a:rPr lang="en-US" sz="1400" dirty="0"/>
              <a:t> </a:t>
            </a:r>
            <a:r>
              <a:rPr lang="en-US" sz="1400" dirty="0" err="1"/>
              <a:t>onderzoeker</a:t>
            </a:r>
            <a:endParaRPr lang="en-US" sz="1400" dirty="0"/>
          </a:p>
          <a:p>
            <a:pPr marL="88900" indent="-88900">
              <a:spcBef>
                <a:spcPts val="0"/>
              </a:spcBef>
            </a:pPr>
            <a:r>
              <a:rPr lang="en-US" sz="1400" dirty="0" err="1"/>
              <a:t>Onderzoeker</a:t>
            </a:r>
            <a:r>
              <a:rPr lang="en-US" sz="1400" dirty="0"/>
              <a:t> </a:t>
            </a:r>
            <a:r>
              <a:rPr lang="en-US" sz="1400" dirty="0" err="1"/>
              <a:t>bij</a:t>
            </a:r>
            <a:r>
              <a:rPr lang="en-US" sz="1400" dirty="0"/>
              <a:t> TNO, FOM, SRON</a:t>
            </a:r>
          </a:p>
          <a:p>
            <a:pPr marL="88900" indent="-88900">
              <a:spcBef>
                <a:spcPts val="0"/>
              </a:spcBef>
            </a:pPr>
            <a:r>
              <a:rPr lang="en-US" sz="1400" dirty="0" err="1"/>
              <a:t>Ontwikkelaar</a:t>
            </a:r>
            <a:r>
              <a:rPr lang="en-US" sz="1400" dirty="0"/>
              <a:t> </a:t>
            </a:r>
            <a:r>
              <a:rPr lang="en-US" sz="1400" dirty="0" err="1"/>
              <a:t>bij</a:t>
            </a:r>
            <a:r>
              <a:rPr lang="en-US" sz="1400" dirty="0"/>
              <a:t> Shell, Philips, NXP, </a:t>
            </a:r>
            <a:r>
              <a:rPr lang="en-US" sz="1400" dirty="0" err="1"/>
              <a:t>Oc</a:t>
            </a:r>
            <a:r>
              <a:rPr lang="nl-NL" sz="1400" dirty="0"/>
              <a:t>é</a:t>
            </a:r>
            <a:r>
              <a:rPr lang="en-US" sz="1400" dirty="0"/>
              <a:t>, Thales</a:t>
            </a:r>
          </a:p>
          <a:p>
            <a:pPr marL="88900" indent="-88900">
              <a:spcBef>
                <a:spcPts val="0"/>
              </a:spcBef>
            </a:pPr>
            <a:r>
              <a:rPr lang="en-US" sz="1400" dirty="0" err="1"/>
              <a:t>Ontwikkelaar</a:t>
            </a:r>
            <a:r>
              <a:rPr lang="en-US" sz="1400" dirty="0"/>
              <a:t> van </a:t>
            </a:r>
            <a:r>
              <a:rPr lang="en-US" sz="1400" dirty="0" err="1"/>
              <a:t>ziekenhuisapparatuur</a:t>
            </a:r>
            <a:endParaRPr lang="en-US" sz="1400" dirty="0"/>
          </a:p>
          <a:p>
            <a:pPr marL="88900" indent="-88900">
              <a:spcBef>
                <a:spcPts val="0"/>
              </a:spcBef>
            </a:pPr>
            <a:r>
              <a:rPr lang="nl-NL" sz="1400" dirty="0"/>
              <a:t>Productontwikkelaar</a:t>
            </a:r>
            <a:endParaRPr lang="en-US" sz="1400" dirty="0"/>
          </a:p>
          <a:p>
            <a:pPr marL="88900" indent="-88900">
              <a:spcBef>
                <a:spcPts val="0"/>
              </a:spcBef>
            </a:pPr>
            <a:r>
              <a:rPr lang="en-US" sz="1400" dirty="0"/>
              <a:t>Software </a:t>
            </a:r>
            <a:r>
              <a:rPr lang="en-US" sz="1400" dirty="0" err="1"/>
              <a:t>ontwikkelaar</a:t>
            </a:r>
            <a:endParaRPr lang="en-US" sz="1400" dirty="0"/>
          </a:p>
          <a:p>
            <a:pPr marL="88900" indent="-88900">
              <a:spcBef>
                <a:spcPts val="0"/>
              </a:spcBef>
            </a:pPr>
            <a:r>
              <a:rPr lang="en-US" sz="1400" dirty="0" err="1"/>
              <a:t>Sterrenkundige</a:t>
            </a:r>
            <a:endParaRPr lang="en-US" sz="1400" dirty="0"/>
          </a:p>
          <a:p>
            <a:pPr marL="88900" indent="-88900">
              <a:spcBef>
                <a:spcPts val="0"/>
              </a:spcBef>
            </a:pPr>
            <a:r>
              <a:rPr lang="en-US" sz="1400" dirty="0" err="1"/>
              <a:t>Systeemontwikkelaar</a:t>
            </a:r>
            <a:endParaRPr lang="en-US" sz="1400" dirty="0"/>
          </a:p>
          <a:p>
            <a:pPr marL="88900" indent="-88900">
              <a:spcBef>
                <a:spcPts val="0"/>
              </a:spcBef>
            </a:pPr>
            <a:r>
              <a:rPr lang="en-US" sz="1400" dirty="0" err="1"/>
              <a:t>Werktuigbouwer</a:t>
            </a:r>
            <a:endParaRPr lang="nl-NL" sz="1400" dirty="0"/>
          </a:p>
          <a:p>
            <a:pPr marL="88900" indent="-88900">
              <a:spcBef>
                <a:spcPts val="0"/>
              </a:spcBef>
            </a:pPr>
            <a:r>
              <a:rPr lang="nl-NL" sz="1400" dirty="0"/>
              <a:t>Wetenschappelijk journalist</a:t>
            </a:r>
          </a:p>
          <a:p>
            <a:pPr marL="88900" indent="-88900">
              <a:spcBef>
                <a:spcPts val="0"/>
              </a:spcBef>
            </a:pPr>
            <a:endParaRPr lang="en-US" sz="1400" dirty="0"/>
          </a:p>
          <a:p>
            <a:pPr marL="88900" indent="-88900">
              <a:spcBef>
                <a:spcPts val="0"/>
              </a:spcBef>
            </a:pPr>
            <a:endParaRPr lang="en-US" sz="1400" dirty="0"/>
          </a:p>
          <a:p>
            <a:pPr marL="0" indent="0">
              <a:spcBef>
                <a:spcPts val="0"/>
              </a:spcBef>
              <a:buNone/>
            </a:pPr>
            <a:r>
              <a:rPr lang="en-US" sz="1900" b="1" dirty="0" err="1"/>
              <a:t>Beroepen</a:t>
            </a:r>
            <a:r>
              <a:rPr lang="en-US" sz="1900" b="1" dirty="0"/>
              <a:t> </a:t>
            </a:r>
            <a:r>
              <a:rPr lang="en-US" sz="1900" b="1" dirty="0" err="1"/>
              <a:t>waar</a:t>
            </a:r>
            <a:r>
              <a:rPr lang="en-US" sz="1900" b="1" dirty="0"/>
              <a:t> </a:t>
            </a:r>
            <a:r>
              <a:rPr lang="en-US" sz="1900" b="1" dirty="0" err="1"/>
              <a:t>natuurkunde</a:t>
            </a:r>
            <a:r>
              <a:rPr lang="en-US" sz="1900" b="1" dirty="0"/>
              <a:t> </a:t>
            </a:r>
            <a:r>
              <a:rPr lang="en-US" sz="1900" b="1" dirty="0" err="1">
                <a:solidFill>
                  <a:srgbClr val="CC00CC"/>
                </a:solidFill>
              </a:rPr>
              <a:t>belangrijk</a:t>
            </a:r>
            <a:r>
              <a:rPr lang="en-US" sz="1900" b="1" dirty="0"/>
              <a:t> is</a:t>
            </a:r>
          </a:p>
          <a:p>
            <a:pPr marL="88900" indent="-88900">
              <a:spcBef>
                <a:spcPts val="0"/>
              </a:spcBef>
            </a:pPr>
            <a:r>
              <a:rPr lang="en-US" sz="1400" dirty="0" err="1"/>
              <a:t>Kraanmachinist</a:t>
            </a:r>
            <a:endParaRPr lang="en-US" sz="1400" dirty="0"/>
          </a:p>
          <a:p>
            <a:pPr marL="88900" indent="-88900">
              <a:spcBef>
                <a:spcPts val="0"/>
              </a:spcBef>
            </a:pPr>
            <a:r>
              <a:rPr lang="en-US" sz="1400" dirty="0" err="1"/>
              <a:t>Steigerbouwer</a:t>
            </a:r>
            <a:endParaRPr lang="en-US" sz="1400" dirty="0"/>
          </a:p>
          <a:p>
            <a:pPr marL="88900" indent="-88900">
              <a:spcBef>
                <a:spcPts val="0"/>
              </a:spcBef>
            </a:pPr>
            <a:r>
              <a:rPr lang="en-US" sz="1400" dirty="0" err="1"/>
              <a:t>Kapitein</a:t>
            </a:r>
            <a:endParaRPr lang="en-US" sz="1400" dirty="0"/>
          </a:p>
          <a:p>
            <a:pPr marL="88900" indent="-88900">
              <a:spcBef>
                <a:spcPts val="0"/>
              </a:spcBef>
            </a:pPr>
            <a:r>
              <a:rPr lang="en-US" sz="1400" dirty="0" err="1"/>
              <a:t>Stuurman</a:t>
            </a:r>
            <a:r>
              <a:rPr lang="en-US" sz="1400" dirty="0"/>
              <a:t>/</a:t>
            </a:r>
            <a:r>
              <a:rPr lang="en-US" sz="1400" dirty="0" err="1"/>
              <a:t>vrouw</a:t>
            </a:r>
            <a:endParaRPr lang="en-US" sz="1400" dirty="0"/>
          </a:p>
          <a:p>
            <a:pPr marL="88900" indent="-88900">
              <a:spcBef>
                <a:spcPts val="0"/>
              </a:spcBef>
            </a:pPr>
            <a:r>
              <a:rPr lang="en-US" sz="1400" dirty="0" err="1"/>
              <a:t>Constructeur</a:t>
            </a:r>
            <a:endParaRPr lang="en-US" sz="1400" dirty="0"/>
          </a:p>
          <a:p>
            <a:pPr marL="88900" indent="-88900">
              <a:spcBef>
                <a:spcPts val="0"/>
              </a:spcBef>
            </a:pPr>
            <a:r>
              <a:rPr lang="en-US" sz="1400" dirty="0" err="1"/>
              <a:t>Vrachtwagenchauffeur</a:t>
            </a:r>
            <a:endParaRPr lang="en-US" sz="1400" dirty="0"/>
          </a:p>
          <a:p>
            <a:pPr marL="88900" indent="-88900">
              <a:spcBef>
                <a:spcPts val="0"/>
              </a:spcBef>
            </a:pPr>
            <a:r>
              <a:rPr lang="en-US" sz="1400" dirty="0" err="1"/>
              <a:t>Stuwadoor</a:t>
            </a:r>
            <a:endParaRPr lang="en-US" sz="1400" dirty="0"/>
          </a:p>
          <a:p>
            <a:pPr marL="88900" indent="-88900">
              <a:spcBef>
                <a:spcPts val="0"/>
              </a:spcBef>
            </a:pPr>
            <a:r>
              <a:rPr lang="en-US" sz="1400" dirty="0" err="1"/>
              <a:t>Brandweerman</a:t>
            </a:r>
            <a:r>
              <a:rPr lang="en-US" sz="1400" dirty="0"/>
              <a:t>/</a:t>
            </a:r>
            <a:r>
              <a:rPr lang="en-US" sz="1400" dirty="0" err="1"/>
              <a:t>vrouw</a:t>
            </a:r>
            <a:endParaRPr lang="en-US" sz="1400" dirty="0"/>
          </a:p>
          <a:p>
            <a:pPr marL="88900" indent="-88900">
              <a:spcBef>
                <a:spcPts val="0"/>
              </a:spcBef>
            </a:pPr>
            <a:r>
              <a:rPr lang="en-US" sz="1400" dirty="0" err="1"/>
              <a:t>Heftruckbestuurder</a:t>
            </a:r>
            <a:endParaRPr lang="en-US" sz="1400" dirty="0"/>
          </a:p>
          <a:p>
            <a:pPr marL="88900" indent="-88900">
              <a:spcBef>
                <a:spcPts val="0"/>
              </a:spcBef>
            </a:pPr>
            <a:r>
              <a:rPr lang="en-US" sz="1400" dirty="0" err="1"/>
              <a:t>Loods</a:t>
            </a:r>
            <a:endParaRPr lang="en-US" sz="1800" dirty="0"/>
          </a:p>
        </p:txBody>
      </p:sp>
      <p:sp>
        <p:nvSpPr>
          <p:cNvPr id="4" name="Tijdelijke aanduiding voor inhoud 2"/>
          <p:cNvSpPr txBox="1">
            <a:spLocks/>
          </p:cNvSpPr>
          <p:nvPr/>
        </p:nvSpPr>
        <p:spPr>
          <a:xfrm>
            <a:off x="3347864"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5" name="Tijdelijke aanduiding voor inhoud 2"/>
          <p:cNvSpPr txBox="1">
            <a:spLocks/>
          </p:cNvSpPr>
          <p:nvPr/>
        </p:nvSpPr>
        <p:spPr>
          <a:xfrm>
            <a:off x="3419872" y="195486"/>
            <a:ext cx="2674640" cy="48245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nl-NL" sz="3200" b="0" i="0" u="none" strike="noStrike" kern="1200" cap="none" spc="0" normalizeH="0" baseline="0" noProof="0">
              <a:ln>
                <a:noFill/>
              </a:ln>
              <a:solidFill>
                <a:schemeClr val="tx1"/>
              </a:solidFill>
              <a:effectLst/>
              <a:uLnTx/>
              <a:uFillTx/>
              <a:latin typeface="+mn-lt"/>
              <a:ea typeface="+mn-ea"/>
              <a:cs typeface="+mn-cs"/>
            </a:endParaRPr>
          </a:p>
        </p:txBody>
      </p:sp>
      <p:sp>
        <p:nvSpPr>
          <p:cNvPr id="6" name="Tijdelijke aanduiding voor inhoud 2"/>
          <p:cNvSpPr txBox="1">
            <a:spLocks/>
          </p:cNvSpPr>
          <p:nvPr/>
        </p:nvSpPr>
        <p:spPr>
          <a:xfrm>
            <a:off x="107504" y="123478"/>
            <a:ext cx="2890664" cy="4824536"/>
          </a:xfrm>
          <a:prstGeom prst="rect">
            <a:avLst/>
          </a:prstGeom>
        </p:spPr>
        <p:txBody>
          <a:bodyPr vert="horz" lIns="91440" tIns="45720" rIns="91440" bIns="45720" rtlCol="0">
            <a:normAutofit fontScale="70000" lnSpcReduction="20000"/>
          </a:bodyPr>
          <a:lstStyle/>
          <a:p>
            <a:pPr marR="0" lvl="0" algn="l" defTabSz="914400" rtl="0" eaLnBrk="1" fontAlgn="auto" latinLnBrk="0" hangingPunct="1">
              <a:lnSpc>
                <a:spcPct val="100000"/>
              </a:lnSpc>
              <a:spcBef>
                <a:spcPct val="20000"/>
              </a:spcBef>
              <a:spcAft>
                <a:spcPts val="0"/>
              </a:spcAft>
              <a:buClrTx/>
              <a:buSzTx/>
              <a:tabLst/>
              <a:defRPr/>
            </a:pPr>
            <a:r>
              <a:rPr lang="en-US" sz="2600" b="1" dirty="0" err="1"/>
              <a:t>Beroepen</a:t>
            </a:r>
            <a:r>
              <a:rPr lang="en-US" sz="2600" b="1" dirty="0"/>
              <a:t> </a:t>
            </a:r>
            <a:r>
              <a:rPr lang="en-US" sz="2600" b="1" dirty="0" err="1"/>
              <a:t>waar</a:t>
            </a:r>
            <a:r>
              <a:rPr lang="en-US" sz="2600" b="1" dirty="0"/>
              <a:t> </a:t>
            </a:r>
            <a:r>
              <a:rPr lang="en-US" sz="2600" b="1" dirty="0" err="1"/>
              <a:t>een</a:t>
            </a:r>
            <a:r>
              <a:rPr lang="en-US" sz="2600" b="1" dirty="0"/>
              <a:t> </a:t>
            </a:r>
            <a:r>
              <a:rPr lang="en-US" sz="2600" b="1" dirty="0" err="1"/>
              <a:t>natuurkundige</a:t>
            </a:r>
            <a:r>
              <a:rPr lang="en-US" sz="2600" b="1" dirty="0"/>
              <a:t> heel </a:t>
            </a:r>
            <a:r>
              <a:rPr lang="en-US" sz="2600" b="1" dirty="0" err="1"/>
              <a:t>gewild</a:t>
            </a:r>
            <a:r>
              <a:rPr lang="en-US" sz="2600" b="1" dirty="0"/>
              <a:t> is </a:t>
            </a:r>
            <a:r>
              <a:rPr lang="en-US" sz="2600" b="1" dirty="0" err="1"/>
              <a:t>om</a:t>
            </a:r>
            <a:r>
              <a:rPr lang="en-US" sz="2600" b="1" dirty="0"/>
              <a:t> </a:t>
            </a:r>
            <a:r>
              <a:rPr lang="en-US" sz="2600" b="1" dirty="0" err="1"/>
              <a:t>wat</a:t>
            </a:r>
            <a:r>
              <a:rPr lang="en-US" sz="2600" b="1" dirty="0"/>
              <a:t> </a:t>
            </a:r>
            <a:r>
              <a:rPr lang="en-US" sz="2600" b="1" dirty="0" err="1"/>
              <a:t>ze</a:t>
            </a:r>
            <a:r>
              <a:rPr lang="en-US" sz="2600" b="1" dirty="0"/>
              <a:t> </a:t>
            </a:r>
            <a:r>
              <a:rPr lang="en-US" sz="2600" b="1" dirty="0" err="1">
                <a:solidFill>
                  <a:srgbClr val="CC00CC"/>
                </a:solidFill>
              </a:rPr>
              <a:t>weten</a:t>
            </a:r>
            <a:r>
              <a:rPr lang="en-US" sz="2600" b="1" dirty="0"/>
              <a:t> of hoe </a:t>
            </a:r>
            <a:r>
              <a:rPr lang="en-US" sz="2600" b="1" dirty="0" err="1"/>
              <a:t>ze</a:t>
            </a:r>
            <a:r>
              <a:rPr lang="en-US" sz="2600" b="1" dirty="0"/>
              <a:t> </a:t>
            </a:r>
            <a:r>
              <a:rPr lang="en-US" sz="2600" b="1" dirty="0" err="1">
                <a:solidFill>
                  <a:srgbClr val="CC00CC"/>
                </a:solidFill>
              </a:rPr>
              <a:t>denken</a:t>
            </a:r>
            <a:endParaRPr lang="en-US" sz="2600" b="1" dirty="0">
              <a:solidFill>
                <a:srgbClr val="CC00CC"/>
              </a:solidFill>
            </a:endParaRPr>
          </a:p>
          <a:p>
            <a:pPr>
              <a:buFont typeface="Arial" pitchFamily="34" charset="0"/>
              <a:buChar char="•"/>
            </a:pPr>
            <a:r>
              <a:rPr lang="en-US" dirty="0" err="1"/>
              <a:t>Adviseur</a:t>
            </a:r>
            <a:r>
              <a:rPr lang="en-US" dirty="0"/>
              <a:t> </a:t>
            </a:r>
            <a:r>
              <a:rPr lang="en-US" dirty="0" err="1"/>
              <a:t>bij</a:t>
            </a:r>
            <a:r>
              <a:rPr lang="en-US" dirty="0"/>
              <a:t> </a:t>
            </a:r>
            <a:r>
              <a:rPr lang="en-US" dirty="0" err="1"/>
              <a:t>een</a:t>
            </a:r>
            <a:r>
              <a:rPr lang="en-US" dirty="0"/>
              <a:t> </a:t>
            </a:r>
            <a:r>
              <a:rPr lang="en-US" dirty="0" err="1"/>
              <a:t>ingenieursbureau</a:t>
            </a:r>
            <a:endParaRPr lang="nl-NL" dirty="0"/>
          </a:p>
          <a:p>
            <a:pPr>
              <a:buFont typeface="Arial" pitchFamily="34" charset="0"/>
              <a:buChar char="•"/>
            </a:pPr>
            <a:r>
              <a:rPr lang="nl-NL" dirty="0"/>
              <a:t>Bacterioloog</a:t>
            </a:r>
          </a:p>
          <a:p>
            <a:pPr>
              <a:buFont typeface="Arial" pitchFamily="34" charset="0"/>
              <a:buChar char="•"/>
            </a:pPr>
            <a:r>
              <a:rPr lang="nl-NL" dirty="0"/>
              <a:t>Belastingconsulent</a:t>
            </a:r>
          </a:p>
          <a:p>
            <a:pPr>
              <a:buFont typeface="Arial" pitchFamily="34" charset="0"/>
              <a:buChar char="•"/>
            </a:pPr>
            <a:r>
              <a:rPr lang="en-US" dirty="0" err="1"/>
              <a:t>Beleidsmedewerker</a:t>
            </a:r>
            <a:endParaRPr lang="nl-NL" dirty="0"/>
          </a:p>
          <a:p>
            <a:pPr>
              <a:buFont typeface="Arial" pitchFamily="34" charset="0"/>
              <a:buChar char="•"/>
            </a:pPr>
            <a:r>
              <a:rPr lang="nl-NL" dirty="0"/>
              <a:t>Bioloog</a:t>
            </a:r>
          </a:p>
          <a:p>
            <a:pPr>
              <a:buFont typeface="Arial" pitchFamily="34" charset="0"/>
              <a:buChar char="•"/>
            </a:pPr>
            <a:r>
              <a:rPr lang="nl-NL" dirty="0"/>
              <a:t>Biotechnoloog</a:t>
            </a:r>
          </a:p>
          <a:p>
            <a:pPr>
              <a:buFont typeface="Arial" pitchFamily="34" charset="0"/>
              <a:buChar char="•"/>
            </a:pPr>
            <a:r>
              <a:rPr lang="en-US" dirty="0" err="1"/>
              <a:t>Bouwfysicus</a:t>
            </a:r>
            <a:endParaRPr lang="nl-NL" dirty="0"/>
          </a:p>
          <a:p>
            <a:pPr>
              <a:buFont typeface="Arial" pitchFamily="34" charset="0"/>
              <a:buChar char="•"/>
            </a:pPr>
            <a:r>
              <a:rPr lang="nl-NL" dirty="0"/>
              <a:t>Chemicus</a:t>
            </a:r>
          </a:p>
          <a:p>
            <a:pPr>
              <a:buFont typeface="Arial" pitchFamily="34" charset="0"/>
              <a:buChar char="•"/>
            </a:pPr>
            <a:r>
              <a:rPr lang="nl-NL" dirty="0"/>
              <a:t>Civiel ingenieur</a:t>
            </a:r>
          </a:p>
          <a:p>
            <a:pPr>
              <a:buFont typeface="Arial" pitchFamily="34" charset="0"/>
              <a:buChar char="•"/>
            </a:pPr>
            <a:r>
              <a:rPr lang="en-US" dirty="0" err="1"/>
              <a:t>Dataanalist</a:t>
            </a:r>
            <a:endParaRPr lang="nl-NL" dirty="0"/>
          </a:p>
          <a:p>
            <a:pPr>
              <a:buFont typeface="Arial" pitchFamily="34" charset="0"/>
              <a:buChar char="•"/>
            </a:pPr>
            <a:r>
              <a:rPr lang="en-US" dirty="0" err="1"/>
              <a:t>Deeltjesfysicus</a:t>
            </a:r>
            <a:endParaRPr lang="nl-NL" dirty="0"/>
          </a:p>
          <a:p>
            <a:pPr>
              <a:buFont typeface="Arial" pitchFamily="34" charset="0"/>
              <a:buChar char="•"/>
            </a:pPr>
            <a:r>
              <a:rPr lang="en-US" dirty="0"/>
              <a:t>Docent </a:t>
            </a:r>
            <a:r>
              <a:rPr lang="en-US" dirty="0" err="1"/>
              <a:t>natuurkunde</a:t>
            </a:r>
            <a:endParaRPr lang="en-US" dirty="0"/>
          </a:p>
          <a:p>
            <a:pPr>
              <a:buFont typeface="Arial" pitchFamily="34" charset="0"/>
              <a:buChar char="•"/>
            </a:pPr>
            <a:r>
              <a:rPr lang="en-US" dirty="0" err="1"/>
              <a:t>Electrotechnicus</a:t>
            </a:r>
            <a:endParaRPr lang="en-US" dirty="0"/>
          </a:p>
          <a:p>
            <a:pPr>
              <a:buFont typeface="Arial" pitchFamily="34" charset="0"/>
              <a:buChar char="•"/>
            </a:pPr>
            <a:r>
              <a:rPr lang="en-US" dirty="0" err="1"/>
              <a:t>Ethisch</a:t>
            </a:r>
            <a:r>
              <a:rPr lang="en-US" dirty="0"/>
              <a:t> hacker</a:t>
            </a:r>
            <a:endParaRPr lang="nl-NL" dirty="0"/>
          </a:p>
          <a:p>
            <a:pPr>
              <a:buFont typeface="Arial" pitchFamily="34" charset="0"/>
              <a:buChar char="•"/>
            </a:pPr>
            <a:r>
              <a:rPr lang="nl-NL" dirty="0"/>
              <a:t>Klinisch onderzoeker</a:t>
            </a:r>
          </a:p>
          <a:p>
            <a:pPr>
              <a:buFont typeface="Arial" pitchFamily="34" charset="0"/>
              <a:buChar char="•"/>
            </a:pPr>
            <a:r>
              <a:rPr lang="nl-NL" dirty="0"/>
              <a:t>Epidemioloog</a:t>
            </a:r>
          </a:p>
          <a:p>
            <a:pPr>
              <a:buFont typeface="Arial" pitchFamily="34" charset="0"/>
              <a:buChar char="•"/>
            </a:pPr>
            <a:r>
              <a:rPr lang="nl-NL" dirty="0"/>
              <a:t>Geograaf</a:t>
            </a:r>
          </a:p>
          <a:p>
            <a:pPr>
              <a:buFont typeface="Arial" pitchFamily="34" charset="0"/>
              <a:buChar char="•"/>
            </a:pPr>
            <a:r>
              <a:rPr lang="nl-NL" dirty="0"/>
              <a:t>Geoloog</a:t>
            </a:r>
          </a:p>
          <a:p>
            <a:pPr>
              <a:buFont typeface="Arial" pitchFamily="34" charset="0"/>
              <a:buChar char="•"/>
            </a:pPr>
            <a:r>
              <a:rPr lang="nl-NL" dirty="0"/>
              <a:t>Geofysicus</a:t>
            </a:r>
          </a:p>
          <a:p>
            <a:pPr>
              <a:buFont typeface="Arial" pitchFamily="34" charset="0"/>
              <a:buChar char="•"/>
            </a:pPr>
            <a:r>
              <a:rPr lang="en-US" dirty="0" err="1"/>
              <a:t>Klimatoloog</a:t>
            </a:r>
            <a:endParaRPr lang="nl-NL" dirty="0"/>
          </a:p>
          <a:p>
            <a:pPr>
              <a:buFont typeface="Arial" pitchFamily="34" charset="0"/>
              <a:buChar char="•"/>
            </a:pPr>
            <a:r>
              <a:rPr lang="en-US" dirty="0" err="1"/>
              <a:t>Machinebouwer</a:t>
            </a:r>
            <a:endParaRPr lang="nl-NL" dirty="0"/>
          </a:p>
          <a:p>
            <a:pPr>
              <a:buFont typeface="Arial" pitchFamily="34" charset="0"/>
              <a:buChar char="•"/>
            </a:pPr>
            <a:r>
              <a:rPr lang="nl-NL" dirty="0"/>
              <a:t>Metallurg</a:t>
            </a:r>
          </a:p>
          <a:p>
            <a:pPr>
              <a:buFont typeface="Arial" pitchFamily="34" charset="0"/>
              <a:buChar char="•"/>
            </a:pPr>
            <a:r>
              <a:rPr lang="en-US" dirty="0" err="1"/>
              <a:t>Meteoroloog</a:t>
            </a:r>
            <a:endParaRPr lang="nl-NL" dirty="0"/>
          </a:p>
        </p:txBody>
      </p:sp>
      <p:sp>
        <p:nvSpPr>
          <p:cNvPr id="7" name="Tijdelijke aanduiding voor inhoud 2"/>
          <p:cNvSpPr txBox="1">
            <a:spLocks/>
          </p:cNvSpPr>
          <p:nvPr/>
        </p:nvSpPr>
        <p:spPr>
          <a:xfrm>
            <a:off x="6372200" y="123478"/>
            <a:ext cx="2736304" cy="4896544"/>
          </a:xfrm>
          <a:prstGeom prst="rect">
            <a:avLst/>
          </a:prstGeom>
        </p:spPr>
        <p:txBody>
          <a:bodyPr vert="horz" lIns="91440" tIns="45720" rIns="91440" bIns="45720" rtlCol="0">
            <a:normAutofit fontScale="92500" lnSpcReduction="20000"/>
          </a:bodyPr>
          <a:lstStyle/>
          <a:p>
            <a:pPr marR="0" lvl="0" algn="l" defTabSz="914400" rtl="0" eaLnBrk="1" fontAlgn="auto" latinLnBrk="0" hangingPunct="1">
              <a:lnSpc>
                <a:spcPct val="100000"/>
              </a:lnSpc>
              <a:spcAft>
                <a:spcPts val="0"/>
              </a:spcAft>
              <a:buClrTx/>
              <a:buSzTx/>
              <a:tabLst>
                <a:tab pos="0" algn="l"/>
              </a:tabLst>
              <a:defRPr/>
            </a:pPr>
            <a:r>
              <a:rPr kumimoji="0" lang="en-US" sz="1900" b="1" i="0" u="none" strike="noStrike" kern="1200" cap="none" spc="0" normalizeH="0" baseline="0" noProof="0" dirty="0" err="1">
                <a:ln>
                  <a:noFill/>
                </a:ln>
                <a:solidFill>
                  <a:schemeClr val="tx1"/>
                </a:solidFill>
                <a:effectLst/>
                <a:uLnTx/>
                <a:uFillTx/>
                <a:latin typeface="+mn-lt"/>
                <a:ea typeface="+mn-ea"/>
                <a:cs typeface="+mn-cs"/>
              </a:rPr>
              <a:t>Beroepen</a:t>
            </a:r>
            <a:r>
              <a:rPr kumimoji="0" lang="en-US" sz="1900" b="1" i="0" u="none" strike="noStrike" kern="1200" cap="none" spc="0" normalizeH="0" baseline="0" noProof="0" dirty="0">
                <a:ln>
                  <a:noFill/>
                </a:ln>
                <a:solidFill>
                  <a:schemeClr val="tx1"/>
                </a:solidFill>
                <a:effectLst/>
                <a:uLnTx/>
                <a:uFillTx/>
                <a:latin typeface="+mn-lt"/>
                <a:ea typeface="+mn-ea"/>
                <a:cs typeface="+mn-cs"/>
              </a:rPr>
              <a:t> </a:t>
            </a:r>
            <a:r>
              <a:rPr kumimoji="0" lang="en-US" sz="1900" b="1" i="0" u="none" strike="noStrike" kern="1200" cap="none" spc="0" normalizeH="0" baseline="0" noProof="0" dirty="0" err="1">
                <a:ln>
                  <a:noFill/>
                </a:ln>
                <a:solidFill>
                  <a:schemeClr val="tx1"/>
                </a:solidFill>
                <a:effectLst/>
                <a:uLnTx/>
                <a:uFillTx/>
                <a:latin typeface="+mn-lt"/>
                <a:ea typeface="+mn-ea"/>
                <a:cs typeface="+mn-cs"/>
              </a:rPr>
              <a:t>waar</a:t>
            </a:r>
            <a:r>
              <a:rPr kumimoji="0" lang="en-US" sz="1900" b="1" i="0" u="none" strike="noStrike" kern="1200" cap="none" spc="0" normalizeH="0" baseline="0" noProof="0" dirty="0">
                <a:ln>
                  <a:noFill/>
                </a:ln>
                <a:solidFill>
                  <a:schemeClr val="tx1"/>
                </a:solidFill>
                <a:effectLst/>
                <a:uLnTx/>
                <a:uFillTx/>
                <a:latin typeface="+mn-lt"/>
                <a:ea typeface="+mn-ea"/>
                <a:cs typeface="+mn-cs"/>
              </a:rPr>
              <a:t> </a:t>
            </a:r>
            <a:r>
              <a:rPr kumimoji="0" lang="en-US" sz="1900" b="1" i="0" u="none" strike="noStrike" kern="1200" cap="none" spc="0" normalizeH="0" baseline="0" noProof="0" dirty="0" err="1">
                <a:ln>
                  <a:noFill/>
                </a:ln>
                <a:solidFill>
                  <a:schemeClr val="tx1"/>
                </a:solidFill>
                <a:effectLst/>
                <a:uLnTx/>
                <a:uFillTx/>
                <a:latin typeface="+mn-lt"/>
                <a:ea typeface="+mn-ea"/>
                <a:cs typeface="+mn-cs"/>
              </a:rPr>
              <a:t>natuurkunde</a:t>
            </a:r>
            <a:r>
              <a:rPr lang="en-US" sz="1900" b="1" dirty="0"/>
              <a:t> </a:t>
            </a:r>
            <a:r>
              <a:rPr kumimoji="0" lang="en-US" sz="1900" b="1" i="0" u="none" strike="noStrike" kern="1200" cap="none" spc="0" normalizeH="0" baseline="0" noProof="0" dirty="0">
                <a:ln>
                  <a:noFill/>
                </a:ln>
                <a:solidFill>
                  <a:srgbClr val="CC00CC"/>
                </a:solidFill>
                <a:effectLst/>
                <a:uLnTx/>
                <a:uFillTx/>
                <a:latin typeface="+mn-lt"/>
                <a:ea typeface="+mn-ea"/>
                <a:cs typeface="+mn-cs"/>
              </a:rPr>
              <a:t>minder </a:t>
            </a:r>
            <a:r>
              <a:rPr kumimoji="0" lang="en-US" sz="1900" b="1" i="0" u="none" strike="noStrike" kern="1200" cap="none" spc="0" normalizeH="0" baseline="0" noProof="0" dirty="0" err="1">
                <a:ln>
                  <a:noFill/>
                </a:ln>
                <a:solidFill>
                  <a:srgbClr val="CC00CC"/>
                </a:solidFill>
                <a:effectLst/>
                <a:uLnTx/>
                <a:uFillTx/>
                <a:latin typeface="+mn-lt"/>
                <a:ea typeface="+mn-ea"/>
                <a:cs typeface="+mn-cs"/>
              </a:rPr>
              <a:t>belangrijk</a:t>
            </a:r>
            <a:r>
              <a:rPr kumimoji="0" lang="en-US" sz="1900" b="1" i="0" u="none" strike="noStrike" kern="1200" cap="none" spc="0" normalizeH="0" baseline="0" noProof="0" dirty="0">
                <a:ln>
                  <a:noFill/>
                </a:ln>
                <a:solidFill>
                  <a:srgbClr val="CC00CC"/>
                </a:solidFill>
                <a:effectLst/>
                <a:uLnTx/>
                <a:uFillTx/>
                <a:latin typeface="+mn-lt"/>
                <a:ea typeface="+mn-ea"/>
                <a:cs typeface="+mn-cs"/>
              </a:rPr>
              <a:t> </a:t>
            </a:r>
            <a:r>
              <a:rPr kumimoji="0" lang="en-US" sz="1900" b="1" i="0" u="none" strike="noStrike" kern="1200" cap="none" spc="0" normalizeH="0" baseline="0" noProof="0" dirty="0">
                <a:ln>
                  <a:noFill/>
                </a:ln>
                <a:solidFill>
                  <a:schemeClr val="tx1"/>
                </a:solidFill>
                <a:effectLst/>
                <a:uLnTx/>
                <a:uFillTx/>
                <a:latin typeface="+mn-lt"/>
                <a:ea typeface="+mn-ea"/>
                <a:cs typeface="+mn-cs"/>
              </a:rPr>
              <a:t>is</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Acteur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a:t>Bakker</a:t>
            </a:r>
          </a:p>
          <a:p>
            <a:pPr marL="88900" indent="-88900">
              <a:buFont typeface="Arial" pitchFamily="34" charset="0"/>
              <a:buChar char="•"/>
              <a:defRPr/>
            </a:pPr>
            <a:r>
              <a:rPr lang="en-US" sz="1400" dirty="0" err="1"/>
              <a:t>Basisschool</a:t>
            </a:r>
            <a:r>
              <a:rPr lang="en-US" sz="1400" dirty="0"/>
              <a:t> </a:t>
            </a:r>
            <a:r>
              <a:rPr lang="en-US" sz="1400" dirty="0" err="1"/>
              <a:t>leerkracht</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chemeClr val="tx1"/>
                </a:solidFill>
                <a:effectLst/>
                <a:uLnTx/>
                <a:uFillTx/>
                <a:latin typeface="+mn-lt"/>
                <a:ea typeface="+mn-ea"/>
                <a:cs typeface="+mn-cs"/>
              </a:rPr>
              <a:t>Danser</a:t>
            </a:r>
            <a:r>
              <a:rPr kumimoji="0" lang="en-US" sz="1400" b="0" i="0" u="none" strike="noStrike" kern="1200" cap="none" spc="0" normalizeH="0" baseline="0" noProof="0" dirty="0">
                <a:ln>
                  <a:noFill/>
                </a:ln>
                <a:solidFill>
                  <a:schemeClr val="tx1"/>
                </a:solidFill>
                <a:effectLst/>
                <a:uLnTx/>
                <a:uFillTx/>
                <a:latin typeface="+mn-lt"/>
                <a:ea typeface="+mn-ea"/>
                <a:cs typeface="+mn-cs"/>
              </a:rPr>
              <a:t>(</a:t>
            </a:r>
            <a:r>
              <a:rPr kumimoji="0" lang="en-US" sz="1400" b="0" i="0" u="none" strike="noStrike" kern="1200" cap="none" spc="0" normalizeH="0" baseline="0" noProof="0" dirty="0" err="1">
                <a:ln>
                  <a:noFill/>
                </a:ln>
                <a:solidFill>
                  <a:schemeClr val="tx1"/>
                </a:solidFill>
                <a:effectLst/>
                <a:uLnTx/>
                <a:uFillTx/>
                <a:latin typeface="+mn-lt"/>
                <a:ea typeface="+mn-ea"/>
                <a:cs typeface="+mn-cs"/>
              </a:rPr>
              <a:t>es</a:t>
            </a:r>
            <a:r>
              <a:rPr kumimoji="0" lang="en-US" sz="1400" b="0" i="0" u="none" strike="noStrike" kern="1200" cap="none" spc="0" normalizeH="0" baseline="0" noProof="0" dirty="0">
                <a:ln>
                  <a:noFill/>
                </a:ln>
                <a:solidFill>
                  <a:schemeClr val="tx1"/>
                </a:solidFill>
                <a:effectLst/>
                <a:uLnTx/>
                <a:uFillTx/>
                <a:latin typeface="+mn-lt"/>
                <a:ea typeface="+mn-ea"/>
                <a:cs typeface="+mn-cs"/>
              </a:rPr>
              <a:t>)</a:t>
            </a:r>
          </a:p>
          <a:p>
            <a:pPr marL="88900" lvl="0" indent="-88900">
              <a:buFont typeface="Arial" pitchFamily="34" charset="0"/>
              <a:buChar char="•"/>
              <a:defRPr/>
            </a:pPr>
            <a:r>
              <a:rPr lang="en-US" sz="1400" dirty="0" err="1"/>
              <a:t>Dichter</a:t>
            </a:r>
            <a:endParaRPr lang="en-US" sz="1400" dirty="0"/>
          </a:p>
          <a:p>
            <a:pPr marL="88900" indent="-88900">
              <a:buFont typeface="Arial" pitchFamily="34" charset="0"/>
              <a:buChar char="•"/>
              <a:defRPr/>
            </a:pPr>
            <a:r>
              <a:rPr lang="en-US" sz="1400" dirty="0" err="1"/>
              <a:t>Filosoof</a:t>
            </a:r>
            <a:endParaRPr lang="en-US" sz="1400" dirty="0"/>
          </a:p>
          <a:p>
            <a:pPr marL="88900" indent="-88900">
              <a:buFont typeface="Arial" pitchFamily="34" charset="0"/>
              <a:buChar char="•"/>
              <a:defRPr/>
            </a:pPr>
            <a:r>
              <a:rPr lang="en-US" sz="1400" dirty="0"/>
              <a:t>Interviewer</a:t>
            </a:r>
          </a:p>
          <a:p>
            <a:pPr marL="88900" indent="-88900">
              <a:buFont typeface="Arial" pitchFamily="34" charset="0"/>
              <a:buChar char="•"/>
              <a:defRPr/>
            </a:pPr>
            <a:r>
              <a:rPr lang="en-US" sz="1400" dirty="0"/>
              <a:t>Minister</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Muzikant</a:t>
            </a:r>
            <a:endParaRPr lang="en-US" sz="1400" dirty="0"/>
          </a:p>
          <a:p>
            <a:pPr marL="88900" indent="-88900">
              <a:buFont typeface="Arial" pitchFamily="34" charset="0"/>
              <a:buChar char="•"/>
              <a:defRPr/>
            </a:pPr>
            <a:r>
              <a:rPr lang="en-US" sz="1400" dirty="0" err="1"/>
              <a:t>Politicus</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Portier</a:t>
            </a:r>
            <a:endParaRPr lang="en-US" sz="1400" dirty="0"/>
          </a:p>
          <a:p>
            <a:pPr marL="88900" indent="-88900">
              <a:buFont typeface="Arial" pitchFamily="34" charset="0"/>
              <a:buChar char="•"/>
              <a:defRPr/>
            </a:pPr>
            <a:r>
              <a:rPr lang="en-US" sz="1400" dirty="0" err="1"/>
              <a:t>Psychiater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kumimoji="0" lang="en-US" sz="1400" b="0" i="0" u="none" strike="noStrike" kern="1200" cap="none" spc="0" normalizeH="0" baseline="0" noProof="0" dirty="0" err="1">
                <a:ln>
                  <a:noFill/>
                </a:ln>
                <a:solidFill>
                  <a:schemeClr val="tx1"/>
                </a:solidFill>
                <a:effectLst/>
                <a:uLnTx/>
                <a:uFillTx/>
                <a:latin typeface="+mn-lt"/>
                <a:ea typeface="+mn-ea"/>
                <a:cs typeface="+mn-cs"/>
              </a:rPr>
              <a:t>Psycholoog</a:t>
            </a: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a:t>Receptionist(e)</a:t>
            </a:r>
          </a:p>
          <a:p>
            <a:pPr marL="88900" lvl="0" indent="-88900">
              <a:buFont typeface="Arial" pitchFamily="34" charset="0"/>
              <a:buChar char="•"/>
              <a:defRPr/>
            </a:pPr>
            <a:r>
              <a:rPr lang="en-US" sz="1400" dirty="0" err="1"/>
              <a:t>Rechter</a:t>
            </a:r>
            <a:endParaRPr lang="en-US" sz="1400" dirty="0"/>
          </a:p>
          <a:p>
            <a:pPr marL="88900" indent="-88900">
              <a:buFont typeface="Arial" pitchFamily="34" charset="0"/>
              <a:buChar char="•"/>
              <a:defRPr/>
            </a:pPr>
            <a:r>
              <a:rPr lang="en-US" sz="1400" dirty="0" err="1"/>
              <a:t>Schrijver</a:t>
            </a:r>
            <a:endParaRPr lang="en-US" sz="1400" dirty="0"/>
          </a:p>
          <a:p>
            <a:pPr marL="88900" lvl="0" indent="-88900">
              <a:buFont typeface="Arial" pitchFamily="34" charset="0"/>
              <a:buChar char="•"/>
              <a:defRPr/>
            </a:pPr>
            <a:r>
              <a:rPr lang="en-US" sz="1400" dirty="0" err="1"/>
              <a:t>Slager</a:t>
            </a:r>
            <a:endParaRPr lang="en-US" sz="1400" dirty="0"/>
          </a:p>
          <a:p>
            <a:pPr marL="88900" lvl="0" indent="-88900">
              <a:buFont typeface="Arial" pitchFamily="34" charset="0"/>
              <a:buChar char="•"/>
              <a:defRPr/>
            </a:pPr>
            <a:r>
              <a:rPr lang="en-US" sz="1400" dirty="0" err="1"/>
              <a:t>Supermarkt</a:t>
            </a:r>
            <a:r>
              <a:rPr lang="en-US" sz="1400" dirty="0"/>
              <a:t> manager</a:t>
            </a:r>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Televisiepresentator</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Theoloog</a:t>
            </a:r>
            <a:endParaRPr lang="en-US" sz="1400" dirty="0"/>
          </a:p>
          <a:p>
            <a:pPr marL="88900" indent="-88900">
              <a:buFont typeface="Arial" pitchFamily="34" charset="0"/>
              <a:buChar char="•"/>
              <a:defRPr/>
            </a:pPr>
            <a:r>
              <a:rPr lang="en-US" sz="1400" dirty="0" err="1"/>
              <a:t>Tolk</a:t>
            </a:r>
            <a:endParaRPr lang="en-US" sz="1400" dirty="0"/>
          </a:p>
          <a:p>
            <a:pPr marL="88900" marR="0" lvl="0" indent="-88900" algn="l" defTabSz="914400" rtl="0" eaLnBrk="1" fontAlgn="auto" latinLnBrk="0" hangingPunct="1">
              <a:lnSpc>
                <a:spcPct val="100000"/>
              </a:lnSpc>
              <a:spcAft>
                <a:spcPts val="0"/>
              </a:spcAft>
              <a:buClrTx/>
              <a:buSzTx/>
              <a:buFont typeface="Arial" pitchFamily="34" charset="0"/>
              <a:buChar char="•"/>
              <a:tabLst/>
              <a:defRPr/>
            </a:pPr>
            <a:r>
              <a:rPr lang="en-US" sz="1400" dirty="0" err="1"/>
              <a:t>Vertaler</a:t>
            </a:r>
            <a:endParaRPr lang="en-US" sz="1400" dirty="0"/>
          </a:p>
          <a:p>
            <a:pPr marL="88900" indent="-88900">
              <a:buFont typeface="Arial" pitchFamily="34" charset="0"/>
              <a:buChar char="•"/>
              <a:defRPr/>
            </a:pPr>
            <a:r>
              <a:rPr lang="en-US" sz="1400" dirty="0" err="1"/>
              <a:t>Zanger</a:t>
            </a:r>
            <a:r>
              <a:rPr lang="en-US" sz="1400" dirty="0"/>
              <a:t>(</a:t>
            </a:r>
            <a:r>
              <a:rPr lang="en-US" sz="1400" dirty="0" err="1"/>
              <a:t>es</a:t>
            </a:r>
            <a:r>
              <a:rPr lang="en-US" sz="1400" dirty="0"/>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75F7F4-5D20-B98F-C508-5A8622B54799}"/>
              </a:ext>
            </a:extLst>
          </p:cNvPr>
          <p:cNvSpPr/>
          <p:nvPr/>
        </p:nvSpPr>
        <p:spPr>
          <a:xfrm>
            <a:off x="0" y="0"/>
            <a:ext cx="9144000" cy="51435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1335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28A3-C13A-3A41-56A6-89FACC44AEF2}"/>
              </a:ext>
            </a:extLst>
          </p:cNvPr>
          <p:cNvSpPr>
            <a:spLocks noGrp="1"/>
          </p:cNvSpPr>
          <p:nvPr>
            <p:ph type="title"/>
          </p:nvPr>
        </p:nvSpPr>
        <p:spPr>
          <a:xfrm>
            <a:off x="457200" y="58316"/>
            <a:ext cx="8229600" cy="857250"/>
          </a:xfrm>
        </p:spPr>
        <p:txBody>
          <a:bodyPr/>
          <a:lstStyle/>
          <a:p>
            <a:r>
              <a:rPr lang="en-US" dirty="0"/>
              <a:t>Wat is </a:t>
            </a:r>
            <a:r>
              <a:rPr lang="en-US" dirty="0" err="1">
                <a:hlinkClick r:id="rId2"/>
              </a:rPr>
              <a:t>Magnetisme</a:t>
            </a:r>
            <a:r>
              <a:rPr lang="en-US" dirty="0"/>
              <a:t> </a:t>
            </a:r>
            <a:r>
              <a:rPr lang="en-US" sz="2000" dirty="0"/>
              <a:t>(</a:t>
            </a:r>
            <a:r>
              <a:rPr lang="en-US" sz="2000" dirty="0">
                <a:hlinkClick r:id="rId3"/>
              </a:rPr>
              <a:t>alternative</a:t>
            </a:r>
            <a:r>
              <a:rPr lang="en-US" sz="2000" dirty="0"/>
              <a:t>)</a:t>
            </a:r>
            <a:r>
              <a:rPr lang="en-US" dirty="0"/>
              <a:t>?</a:t>
            </a:r>
            <a:endParaRPr lang="en-GB" dirty="0"/>
          </a:p>
        </p:txBody>
      </p:sp>
      <p:sp>
        <p:nvSpPr>
          <p:cNvPr id="3" name="Content Placeholder 2">
            <a:extLst>
              <a:ext uri="{FF2B5EF4-FFF2-40B4-BE49-F238E27FC236}">
                <a16:creationId xmlns:a16="http://schemas.microsoft.com/office/drawing/2014/main" id="{D18AC106-874A-1B6F-56AF-016332D66F8A}"/>
              </a:ext>
            </a:extLst>
          </p:cNvPr>
          <p:cNvSpPr>
            <a:spLocks noGrp="1"/>
          </p:cNvSpPr>
          <p:nvPr>
            <p:ph idx="1"/>
          </p:nvPr>
        </p:nvSpPr>
        <p:spPr>
          <a:xfrm>
            <a:off x="457200" y="850702"/>
            <a:ext cx="8229600" cy="3394472"/>
          </a:xfrm>
        </p:spPr>
        <p:txBody>
          <a:bodyPr>
            <a:normAutofit/>
          </a:bodyPr>
          <a:lstStyle/>
          <a:p>
            <a:r>
              <a:rPr lang="en-US" sz="1800" dirty="0" err="1"/>
              <a:t>Atoom</a:t>
            </a:r>
            <a:r>
              <a:rPr lang="en-US" sz="1800" dirty="0"/>
              <a:t> </a:t>
            </a:r>
            <a:r>
              <a:rPr lang="en-US" sz="1800" dirty="0" err="1"/>
              <a:t>bevat</a:t>
            </a:r>
            <a:r>
              <a:rPr lang="en-US" sz="1800" dirty="0"/>
              <a:t>:</a:t>
            </a:r>
          </a:p>
          <a:p>
            <a:pPr lvl="1"/>
            <a:r>
              <a:rPr lang="en-US" sz="1400" dirty="0" err="1"/>
              <a:t>Neutronen</a:t>
            </a:r>
            <a:r>
              <a:rPr lang="en-US" sz="1400" dirty="0"/>
              <a:t>: rood, geen </a:t>
            </a:r>
            <a:r>
              <a:rPr lang="en-US" sz="1400" dirty="0" err="1"/>
              <a:t>electrische</a:t>
            </a:r>
            <a:r>
              <a:rPr lang="en-US" sz="1400" dirty="0"/>
              <a:t> lading, </a:t>
            </a:r>
            <a:r>
              <a:rPr lang="en-US" sz="1400" dirty="0" err="1"/>
              <a:t>en</a:t>
            </a:r>
            <a:endParaRPr lang="en-US" sz="1400" dirty="0"/>
          </a:p>
          <a:p>
            <a:pPr lvl="1"/>
            <a:r>
              <a:rPr lang="en-US" sz="1400" dirty="0" err="1"/>
              <a:t>Protonen</a:t>
            </a:r>
            <a:r>
              <a:rPr lang="en-US" sz="1400" dirty="0"/>
              <a:t>:    </a:t>
            </a:r>
            <a:r>
              <a:rPr lang="en-US" sz="1400" dirty="0" err="1"/>
              <a:t>zwart</a:t>
            </a:r>
            <a:r>
              <a:rPr lang="en-US" sz="1400" dirty="0"/>
              <a:t>, </a:t>
            </a:r>
            <a:r>
              <a:rPr lang="en-US" sz="1400" dirty="0" err="1"/>
              <a:t>electrisch</a:t>
            </a:r>
            <a:r>
              <a:rPr lang="en-US" sz="1400" dirty="0"/>
              <a:t> </a:t>
            </a:r>
            <a:r>
              <a:rPr lang="en-US" sz="1400" dirty="0" err="1"/>
              <a:t>geladen</a:t>
            </a:r>
            <a:r>
              <a:rPr lang="en-US" sz="1400" dirty="0"/>
              <a:t>.</a:t>
            </a:r>
          </a:p>
          <a:p>
            <a:pPr lvl="1"/>
            <a:r>
              <a:rPr lang="en-US" sz="1400" dirty="0" err="1"/>
              <a:t>Electronen</a:t>
            </a:r>
            <a:r>
              <a:rPr lang="en-US" sz="1400" dirty="0"/>
              <a:t>: </a:t>
            </a:r>
            <a:r>
              <a:rPr lang="en-US" sz="1400" dirty="0" err="1"/>
              <a:t>blauw</a:t>
            </a:r>
            <a:r>
              <a:rPr lang="en-US" sz="1400" dirty="0"/>
              <a:t>, </a:t>
            </a:r>
            <a:r>
              <a:rPr lang="en-US" sz="1400" dirty="0" err="1"/>
              <a:t>electrisch</a:t>
            </a:r>
            <a:r>
              <a:rPr lang="en-US" sz="1400" dirty="0"/>
              <a:t> </a:t>
            </a:r>
            <a:r>
              <a:rPr lang="en-US" sz="1400" dirty="0" err="1"/>
              <a:t>geladen</a:t>
            </a:r>
            <a:r>
              <a:rPr lang="en-US" sz="1400" dirty="0"/>
              <a:t> maar </a:t>
            </a:r>
            <a:r>
              <a:rPr lang="en-US" sz="1400" dirty="0" err="1"/>
              <a:t>tegengesteld</a:t>
            </a:r>
            <a:r>
              <a:rPr lang="en-US" sz="1400" dirty="0"/>
              <a:t> </a:t>
            </a:r>
            <a:r>
              <a:rPr lang="en-US" sz="1400" dirty="0" err="1"/>
              <a:t>aan</a:t>
            </a:r>
            <a:r>
              <a:rPr lang="en-US" sz="1400" dirty="0"/>
              <a:t> de </a:t>
            </a:r>
            <a:r>
              <a:rPr lang="en-US" sz="1400" dirty="0" err="1"/>
              <a:t>zwarte</a:t>
            </a:r>
            <a:r>
              <a:rPr lang="en-US" sz="1400" dirty="0"/>
              <a:t> </a:t>
            </a:r>
            <a:r>
              <a:rPr lang="en-US" sz="1400" dirty="0" err="1"/>
              <a:t>protonen</a:t>
            </a:r>
            <a:r>
              <a:rPr lang="en-US" sz="1400" dirty="0"/>
              <a:t>.</a:t>
            </a:r>
          </a:p>
          <a:p>
            <a:r>
              <a:rPr lang="en-US" sz="1800" dirty="0"/>
              <a:t>Als </a:t>
            </a:r>
            <a:r>
              <a:rPr lang="en-US" sz="1800" dirty="0" err="1"/>
              <a:t>meer</a:t>
            </a:r>
            <a:r>
              <a:rPr lang="en-US" sz="1800" dirty="0"/>
              <a:t> / minder rood dan </a:t>
            </a:r>
            <a:r>
              <a:rPr lang="en-US" sz="1800" dirty="0" err="1"/>
              <a:t>zwart</a:t>
            </a:r>
            <a:r>
              <a:rPr lang="en-US" sz="1800" dirty="0"/>
              <a:t>, of de </a:t>
            </a:r>
            <a:r>
              <a:rPr lang="en-US" sz="1800" dirty="0" err="1"/>
              <a:t>zwarte</a:t>
            </a:r>
            <a:r>
              <a:rPr lang="en-US" sz="1800" dirty="0"/>
              <a:t> </a:t>
            </a:r>
            <a:r>
              <a:rPr lang="en-US" sz="1800" dirty="0" err="1"/>
              <a:t>zitten</a:t>
            </a:r>
            <a:r>
              <a:rPr lang="en-US" sz="1800" dirty="0"/>
              <a:t> </a:t>
            </a:r>
            <a:r>
              <a:rPr lang="en-US" sz="1800" dirty="0" err="1"/>
              <a:t>meer</a:t>
            </a:r>
            <a:r>
              <a:rPr lang="en-US" sz="1800" dirty="0"/>
              <a:t> / minder </a:t>
            </a:r>
            <a:r>
              <a:rPr lang="en-US" sz="1800" dirty="0" err="1"/>
              <a:t>aan</a:t>
            </a:r>
            <a:r>
              <a:rPr lang="en-US" sz="1800" dirty="0"/>
              <a:t> de </a:t>
            </a:r>
            <a:r>
              <a:rPr lang="en-US" sz="1800" dirty="0" err="1"/>
              <a:t>buitenkant</a:t>
            </a:r>
            <a:r>
              <a:rPr lang="en-US" sz="1800" dirty="0"/>
              <a:t> tov de </a:t>
            </a:r>
            <a:r>
              <a:rPr lang="en-US" sz="1800" dirty="0" err="1"/>
              <a:t>blauwe</a:t>
            </a:r>
            <a:r>
              <a:rPr lang="en-US" sz="1800" dirty="0"/>
              <a:t>, dan </a:t>
            </a:r>
            <a:r>
              <a:rPr lang="en-US" sz="1800" dirty="0" err="1"/>
              <a:t>krijg</a:t>
            </a:r>
            <a:r>
              <a:rPr lang="en-US" sz="1800" dirty="0"/>
              <a:t> je een </a:t>
            </a:r>
            <a:r>
              <a:rPr lang="en-US" sz="1800" dirty="0" err="1"/>
              <a:t>atoom</a:t>
            </a:r>
            <a:r>
              <a:rPr lang="en-US" sz="1800" dirty="0"/>
              <a:t> met een Noord- </a:t>
            </a:r>
            <a:r>
              <a:rPr lang="en-US" sz="1800" dirty="0" err="1"/>
              <a:t>en</a:t>
            </a:r>
            <a:r>
              <a:rPr lang="en-US" sz="1800" dirty="0"/>
              <a:t> </a:t>
            </a:r>
            <a:r>
              <a:rPr lang="en-US" sz="1800" dirty="0" err="1"/>
              <a:t>Zuidpool</a:t>
            </a:r>
            <a:r>
              <a:rPr lang="en-US" sz="1800" dirty="0"/>
              <a:t>.</a:t>
            </a:r>
            <a:endParaRPr lang="en-GB" sz="1800" dirty="0"/>
          </a:p>
        </p:txBody>
      </p:sp>
      <p:pic>
        <p:nvPicPr>
          <p:cNvPr id="4" name="Picture 3">
            <a:extLst>
              <a:ext uri="{FF2B5EF4-FFF2-40B4-BE49-F238E27FC236}">
                <a16:creationId xmlns:a16="http://schemas.microsoft.com/office/drawing/2014/main" id="{F89E9924-3853-13A9-E632-487741AC308E}"/>
              </a:ext>
            </a:extLst>
          </p:cNvPr>
          <p:cNvPicPr>
            <a:picLocks noChangeAspect="1"/>
          </p:cNvPicPr>
          <p:nvPr/>
        </p:nvPicPr>
        <p:blipFill>
          <a:blip r:embed="rId4"/>
          <a:stretch>
            <a:fillRect/>
          </a:stretch>
        </p:blipFill>
        <p:spPr>
          <a:xfrm>
            <a:off x="80574" y="59285"/>
            <a:ext cx="791417" cy="791417"/>
          </a:xfrm>
          <a:prstGeom prst="rect">
            <a:avLst/>
          </a:prstGeom>
        </p:spPr>
      </p:pic>
      <p:pic>
        <p:nvPicPr>
          <p:cNvPr id="5" name="Picture 4">
            <a:extLst>
              <a:ext uri="{FF2B5EF4-FFF2-40B4-BE49-F238E27FC236}">
                <a16:creationId xmlns:a16="http://schemas.microsoft.com/office/drawing/2014/main" id="{9CFA0D66-8F1A-17A1-0F2F-CD36A37F9B8A}"/>
              </a:ext>
            </a:extLst>
          </p:cNvPr>
          <p:cNvPicPr>
            <a:picLocks noChangeAspect="1"/>
          </p:cNvPicPr>
          <p:nvPr/>
        </p:nvPicPr>
        <p:blipFill>
          <a:blip r:embed="rId5"/>
          <a:stretch>
            <a:fillRect/>
          </a:stretch>
        </p:blipFill>
        <p:spPr>
          <a:xfrm>
            <a:off x="114130" y="2862100"/>
            <a:ext cx="1803822" cy="2061511"/>
          </a:xfrm>
          <a:prstGeom prst="rect">
            <a:avLst/>
          </a:prstGeom>
        </p:spPr>
      </p:pic>
      <p:pic>
        <p:nvPicPr>
          <p:cNvPr id="8" name="Picture 7">
            <a:extLst>
              <a:ext uri="{FF2B5EF4-FFF2-40B4-BE49-F238E27FC236}">
                <a16:creationId xmlns:a16="http://schemas.microsoft.com/office/drawing/2014/main" id="{F2404739-2D4E-8967-97BE-47F8EF9C0C00}"/>
              </a:ext>
            </a:extLst>
          </p:cNvPr>
          <p:cNvPicPr>
            <a:picLocks noChangeAspect="1"/>
          </p:cNvPicPr>
          <p:nvPr/>
        </p:nvPicPr>
        <p:blipFill>
          <a:blip r:embed="rId6"/>
          <a:stretch>
            <a:fillRect/>
          </a:stretch>
        </p:blipFill>
        <p:spPr>
          <a:xfrm>
            <a:off x="2130354" y="2866926"/>
            <a:ext cx="6033532" cy="2061511"/>
          </a:xfrm>
          <a:prstGeom prst="rect">
            <a:avLst/>
          </a:prstGeom>
        </p:spPr>
      </p:pic>
      <p:sp>
        <p:nvSpPr>
          <p:cNvPr id="9" name="TextBox 8">
            <a:extLst>
              <a:ext uri="{FF2B5EF4-FFF2-40B4-BE49-F238E27FC236}">
                <a16:creationId xmlns:a16="http://schemas.microsoft.com/office/drawing/2014/main" id="{87BEE110-40D8-62A3-0A52-227BD60E95EA}"/>
              </a:ext>
            </a:extLst>
          </p:cNvPr>
          <p:cNvSpPr txBox="1"/>
          <p:nvPr/>
        </p:nvSpPr>
        <p:spPr>
          <a:xfrm>
            <a:off x="7590946" y="723349"/>
            <a:ext cx="1553054" cy="1200329"/>
          </a:xfrm>
          <a:prstGeom prst="rect">
            <a:avLst/>
          </a:prstGeom>
          <a:noFill/>
        </p:spPr>
        <p:txBody>
          <a:bodyPr wrap="none" rtlCol="0">
            <a:spAutoFit/>
          </a:bodyPr>
          <a:lstStyle/>
          <a:p>
            <a:r>
              <a:rPr lang="en-US" sz="1200" dirty="0" err="1">
                <a:hlinkClick r:id="rId7"/>
              </a:rPr>
              <a:t>Diamagnetisme</a:t>
            </a:r>
            <a:r>
              <a:rPr lang="en-US" sz="1200" dirty="0"/>
              <a:t> </a:t>
            </a:r>
          </a:p>
          <a:p>
            <a:r>
              <a:rPr lang="en-GB" sz="1200" b="0" i="0" u="none" strike="noStrike" dirty="0" err="1">
                <a:solidFill>
                  <a:srgbClr val="202122"/>
                </a:solidFill>
                <a:effectLst/>
                <a:hlinkClick r:id="rId8" tooltip="Ferromagnetisme"/>
              </a:rPr>
              <a:t>Ferromagnetisme</a:t>
            </a:r>
            <a:r>
              <a:rPr lang="en-GB" sz="1200" b="0" i="0" u="none" strike="noStrike" dirty="0">
                <a:solidFill>
                  <a:srgbClr val="202122"/>
                </a:solidFill>
                <a:effectLst/>
              </a:rPr>
              <a:t> </a:t>
            </a:r>
          </a:p>
          <a:p>
            <a:r>
              <a:rPr lang="en-GB" sz="1200" dirty="0" err="1">
                <a:solidFill>
                  <a:srgbClr val="202122"/>
                </a:solidFill>
                <a:hlinkClick r:id="rId9"/>
              </a:rPr>
              <a:t>Antiferromagnetisme</a:t>
            </a:r>
            <a:r>
              <a:rPr lang="en-GB" sz="1200" dirty="0">
                <a:solidFill>
                  <a:srgbClr val="202122"/>
                </a:solidFill>
              </a:rPr>
              <a:t> </a:t>
            </a:r>
            <a:endParaRPr lang="en-GB" sz="1200" b="0" i="0" dirty="0">
              <a:solidFill>
                <a:srgbClr val="202122"/>
              </a:solidFill>
              <a:effectLst/>
            </a:endParaRPr>
          </a:p>
          <a:p>
            <a:r>
              <a:rPr lang="en-GB" sz="1200" b="0" i="0" u="none" strike="noStrike" dirty="0" err="1">
                <a:solidFill>
                  <a:srgbClr val="202122"/>
                </a:solidFill>
                <a:effectLst/>
                <a:hlinkClick r:id="rId10" tooltip="Paramagnetisme"/>
              </a:rPr>
              <a:t>Paramagnetisme</a:t>
            </a:r>
            <a:r>
              <a:rPr lang="en-GB" sz="1200" b="0" i="0" u="none" strike="noStrike" dirty="0">
                <a:solidFill>
                  <a:srgbClr val="202122"/>
                </a:solidFill>
                <a:effectLst/>
              </a:rPr>
              <a:t> </a:t>
            </a:r>
          </a:p>
          <a:p>
            <a:r>
              <a:rPr lang="en-GB" sz="1200" dirty="0" err="1">
                <a:solidFill>
                  <a:srgbClr val="202122"/>
                </a:solidFill>
                <a:hlinkClick r:id="rId11"/>
              </a:rPr>
              <a:t>Electromagnetisme</a:t>
            </a:r>
            <a:endParaRPr lang="en-GB" sz="1200" dirty="0">
              <a:solidFill>
                <a:srgbClr val="202122"/>
              </a:solidFill>
            </a:endParaRPr>
          </a:p>
          <a:p>
            <a:r>
              <a:rPr lang="en-GB" sz="1200" dirty="0" err="1">
                <a:solidFill>
                  <a:srgbClr val="202122"/>
                </a:solidFill>
                <a:hlinkClick r:id="rId12"/>
              </a:rPr>
              <a:t>Zwevende</a:t>
            </a:r>
            <a:r>
              <a:rPr lang="en-GB" sz="1200" dirty="0">
                <a:solidFill>
                  <a:srgbClr val="202122"/>
                </a:solidFill>
                <a:hlinkClick r:id="rId12"/>
              </a:rPr>
              <a:t> </a:t>
            </a:r>
            <a:r>
              <a:rPr lang="en-GB" sz="1200" dirty="0" err="1">
                <a:solidFill>
                  <a:srgbClr val="202122"/>
                </a:solidFill>
                <a:hlinkClick r:id="rId12"/>
              </a:rPr>
              <a:t>kikker</a:t>
            </a:r>
            <a:endParaRPr lang="en-GB" sz="1200" b="0" i="0" dirty="0">
              <a:solidFill>
                <a:srgbClr val="202122"/>
              </a:solidFill>
              <a:effectLst/>
            </a:endParaRPr>
          </a:p>
        </p:txBody>
      </p:sp>
    </p:spTree>
    <p:extLst>
      <p:ext uri="{BB962C8B-B14F-4D97-AF65-F5344CB8AC3E}">
        <p14:creationId xmlns:p14="http://schemas.microsoft.com/office/powerpoint/2010/main" val="303984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5D6E3B-E7D6-5E8C-5E52-A65B13558BFB}"/>
              </a:ext>
            </a:extLst>
          </p:cNvPr>
          <p:cNvPicPr>
            <a:picLocks noChangeAspect="1"/>
          </p:cNvPicPr>
          <p:nvPr/>
        </p:nvPicPr>
        <p:blipFill>
          <a:blip r:embed="rId3"/>
          <a:stretch>
            <a:fillRect/>
          </a:stretch>
        </p:blipFill>
        <p:spPr>
          <a:xfrm>
            <a:off x="2410416" y="555526"/>
            <a:ext cx="4327568" cy="4327568"/>
          </a:xfrm>
          <a:prstGeom prst="rect">
            <a:avLst/>
          </a:prstGeom>
        </p:spPr>
      </p:pic>
      <p:sp>
        <p:nvSpPr>
          <p:cNvPr id="3" name="TextBox 2">
            <a:extLst>
              <a:ext uri="{FF2B5EF4-FFF2-40B4-BE49-F238E27FC236}">
                <a16:creationId xmlns:a16="http://schemas.microsoft.com/office/drawing/2014/main" id="{02BB8F4C-C0BF-4267-980E-5E737E3A0912}"/>
              </a:ext>
            </a:extLst>
          </p:cNvPr>
          <p:cNvSpPr txBox="1"/>
          <p:nvPr/>
        </p:nvSpPr>
        <p:spPr>
          <a:xfrm>
            <a:off x="2420552" y="2282046"/>
            <a:ext cx="2124621" cy="369332"/>
          </a:xfrm>
          <a:prstGeom prst="rect">
            <a:avLst/>
          </a:prstGeom>
          <a:solidFill>
            <a:schemeClr val="tx1"/>
          </a:solidFill>
        </p:spPr>
        <p:txBody>
          <a:bodyPr wrap="none" rtlCol="0">
            <a:spAutoFit/>
          </a:bodyPr>
          <a:lstStyle/>
          <a:p>
            <a:r>
              <a:rPr lang="en-US" b="1" dirty="0" err="1">
                <a:solidFill>
                  <a:schemeClr val="bg1"/>
                </a:solidFill>
              </a:rPr>
              <a:t>Zuivere</a:t>
            </a:r>
            <a:r>
              <a:rPr lang="en-US" b="1" dirty="0">
                <a:solidFill>
                  <a:schemeClr val="bg1"/>
                </a:solidFill>
              </a:rPr>
              <a:t> </a:t>
            </a:r>
            <a:r>
              <a:rPr lang="en-US" b="1" dirty="0" err="1">
                <a:solidFill>
                  <a:schemeClr val="bg1"/>
                </a:solidFill>
              </a:rPr>
              <a:t>Wetenschap</a:t>
            </a:r>
            <a:endParaRPr lang="en-GB" b="1" dirty="0">
              <a:solidFill>
                <a:schemeClr val="bg1"/>
              </a:solidFill>
            </a:endParaRPr>
          </a:p>
        </p:txBody>
      </p:sp>
      <p:sp>
        <p:nvSpPr>
          <p:cNvPr id="4" name="TextBox 3">
            <a:extLst>
              <a:ext uri="{FF2B5EF4-FFF2-40B4-BE49-F238E27FC236}">
                <a16:creationId xmlns:a16="http://schemas.microsoft.com/office/drawing/2014/main" id="{7B00ED5A-0ABB-1758-A31D-A425AC4C5494}"/>
              </a:ext>
            </a:extLst>
          </p:cNvPr>
          <p:cNvSpPr txBox="1"/>
          <p:nvPr/>
        </p:nvSpPr>
        <p:spPr>
          <a:xfrm>
            <a:off x="5191238" y="2282046"/>
            <a:ext cx="954107" cy="369332"/>
          </a:xfrm>
          <a:prstGeom prst="rect">
            <a:avLst/>
          </a:prstGeom>
          <a:solidFill>
            <a:schemeClr val="tx1"/>
          </a:solidFill>
        </p:spPr>
        <p:txBody>
          <a:bodyPr wrap="none" rtlCol="0">
            <a:spAutoFit/>
          </a:bodyPr>
          <a:lstStyle/>
          <a:p>
            <a:r>
              <a:rPr lang="en-US" b="1" dirty="0" err="1">
                <a:solidFill>
                  <a:schemeClr val="bg1"/>
                </a:solidFill>
              </a:rPr>
              <a:t>Biologie</a:t>
            </a:r>
            <a:endParaRPr lang="en-GB" b="1" dirty="0">
              <a:solidFill>
                <a:schemeClr val="bg1"/>
              </a:solidFill>
            </a:endParaRPr>
          </a:p>
        </p:txBody>
      </p:sp>
      <p:sp>
        <p:nvSpPr>
          <p:cNvPr id="5" name="TextBox 4">
            <a:extLst>
              <a:ext uri="{FF2B5EF4-FFF2-40B4-BE49-F238E27FC236}">
                <a16:creationId xmlns:a16="http://schemas.microsoft.com/office/drawing/2014/main" id="{F4166427-441E-4E68-35FC-42FB7C7A1F07}"/>
              </a:ext>
            </a:extLst>
          </p:cNvPr>
          <p:cNvSpPr txBox="1"/>
          <p:nvPr/>
        </p:nvSpPr>
        <p:spPr>
          <a:xfrm>
            <a:off x="2757407" y="4475953"/>
            <a:ext cx="1450910" cy="369332"/>
          </a:xfrm>
          <a:prstGeom prst="rect">
            <a:avLst/>
          </a:prstGeom>
          <a:solidFill>
            <a:schemeClr val="tx1"/>
          </a:solidFill>
        </p:spPr>
        <p:txBody>
          <a:bodyPr wrap="none" rtlCol="0">
            <a:spAutoFit/>
          </a:bodyPr>
          <a:lstStyle/>
          <a:p>
            <a:r>
              <a:rPr lang="en-US" b="1" dirty="0" err="1">
                <a:solidFill>
                  <a:schemeClr val="bg1"/>
                </a:solidFill>
              </a:rPr>
              <a:t>Natuurkunde</a:t>
            </a:r>
            <a:endParaRPr lang="en-GB" b="1" dirty="0">
              <a:solidFill>
                <a:schemeClr val="bg1"/>
              </a:solidFill>
            </a:endParaRPr>
          </a:p>
        </p:txBody>
      </p:sp>
      <p:sp>
        <p:nvSpPr>
          <p:cNvPr id="6" name="TextBox 5">
            <a:extLst>
              <a:ext uri="{FF2B5EF4-FFF2-40B4-BE49-F238E27FC236}">
                <a16:creationId xmlns:a16="http://schemas.microsoft.com/office/drawing/2014/main" id="{43514C16-A465-8C3F-8178-5CB1BF558BCE}"/>
              </a:ext>
            </a:extLst>
          </p:cNvPr>
          <p:cNvSpPr txBox="1"/>
          <p:nvPr/>
        </p:nvSpPr>
        <p:spPr>
          <a:xfrm>
            <a:off x="5015170" y="4475953"/>
            <a:ext cx="1278299" cy="369332"/>
          </a:xfrm>
          <a:prstGeom prst="rect">
            <a:avLst/>
          </a:prstGeom>
          <a:solidFill>
            <a:schemeClr val="tx1"/>
          </a:solidFill>
        </p:spPr>
        <p:txBody>
          <a:bodyPr wrap="none" rtlCol="0">
            <a:spAutoFit/>
          </a:bodyPr>
          <a:lstStyle/>
          <a:p>
            <a:r>
              <a:rPr lang="en-US" b="1" dirty="0" err="1">
                <a:solidFill>
                  <a:schemeClr val="bg1"/>
                </a:solidFill>
              </a:rPr>
              <a:t>Scheikunde</a:t>
            </a:r>
            <a:endParaRPr lang="en-GB" b="1" dirty="0">
              <a:solidFill>
                <a:schemeClr val="bg1"/>
              </a:solidFill>
            </a:endParaRPr>
          </a:p>
        </p:txBody>
      </p:sp>
      <p:sp>
        <p:nvSpPr>
          <p:cNvPr id="7" name="TextBox 6">
            <a:extLst>
              <a:ext uri="{FF2B5EF4-FFF2-40B4-BE49-F238E27FC236}">
                <a16:creationId xmlns:a16="http://schemas.microsoft.com/office/drawing/2014/main" id="{5021A5EA-FCEF-3379-FB58-5F922B6C8A7B}"/>
              </a:ext>
            </a:extLst>
          </p:cNvPr>
          <p:cNvSpPr txBox="1"/>
          <p:nvPr/>
        </p:nvSpPr>
        <p:spPr>
          <a:xfrm>
            <a:off x="6826854" y="1203598"/>
            <a:ext cx="2231957" cy="1200329"/>
          </a:xfrm>
          <a:prstGeom prst="rect">
            <a:avLst/>
          </a:prstGeom>
          <a:noFill/>
        </p:spPr>
        <p:txBody>
          <a:bodyPr wrap="none" rtlCol="0">
            <a:spAutoFit/>
          </a:bodyPr>
          <a:lstStyle/>
          <a:p>
            <a:pPr algn="ctr"/>
            <a:r>
              <a:rPr lang="en-US" b="1" dirty="0"/>
              <a:t>Leven, </a:t>
            </a:r>
            <a:r>
              <a:rPr lang="en-US" b="1" dirty="0" err="1"/>
              <a:t>blijven</a:t>
            </a:r>
            <a:r>
              <a:rPr lang="en-US" b="1" dirty="0"/>
              <a:t> </a:t>
            </a:r>
            <a:r>
              <a:rPr lang="en-US" b="1" dirty="0" err="1"/>
              <a:t>leven</a:t>
            </a:r>
            <a:r>
              <a:rPr lang="en-US" b="1" dirty="0"/>
              <a:t> </a:t>
            </a:r>
          </a:p>
          <a:p>
            <a:pPr algn="ctr"/>
            <a:r>
              <a:rPr lang="en-US" b="1" dirty="0"/>
              <a:t>In de </a:t>
            </a:r>
            <a:r>
              <a:rPr lang="en-US" b="1" dirty="0" err="1">
                <a:solidFill>
                  <a:srgbClr val="00B050"/>
                </a:solidFill>
              </a:rPr>
              <a:t>levende</a:t>
            </a:r>
            <a:r>
              <a:rPr lang="en-US" b="1" dirty="0"/>
              <a:t> </a:t>
            </a:r>
            <a:r>
              <a:rPr lang="en-US" b="1" dirty="0" err="1"/>
              <a:t>natuur</a:t>
            </a:r>
            <a:r>
              <a:rPr lang="en-US" b="1" dirty="0"/>
              <a:t>,</a:t>
            </a:r>
          </a:p>
          <a:p>
            <a:pPr algn="ctr"/>
            <a:br>
              <a:rPr lang="en-US" b="1" dirty="0"/>
            </a:br>
            <a:r>
              <a:rPr lang="en-US" b="1" dirty="0">
                <a:solidFill>
                  <a:schemeClr val="bg1">
                    <a:lumMod val="50000"/>
                  </a:schemeClr>
                </a:solidFill>
              </a:rPr>
              <a:t>(</a:t>
            </a:r>
            <a:r>
              <a:rPr lang="en-US" b="1" dirty="0" err="1">
                <a:solidFill>
                  <a:schemeClr val="bg1">
                    <a:lumMod val="50000"/>
                  </a:schemeClr>
                </a:solidFill>
              </a:rPr>
              <a:t>kikker</a:t>
            </a:r>
            <a:r>
              <a:rPr lang="en-US" b="1" dirty="0">
                <a:solidFill>
                  <a:schemeClr val="bg1">
                    <a:lumMod val="50000"/>
                  </a:schemeClr>
                </a:solidFill>
              </a:rPr>
              <a:t> – </a:t>
            </a:r>
            <a:r>
              <a:rPr lang="en-US" b="1" dirty="0" err="1">
                <a:solidFill>
                  <a:schemeClr val="bg1">
                    <a:lumMod val="50000"/>
                  </a:schemeClr>
                </a:solidFill>
              </a:rPr>
              <a:t>dril</a:t>
            </a:r>
            <a:r>
              <a:rPr lang="en-US" b="1" dirty="0">
                <a:solidFill>
                  <a:schemeClr val="bg1">
                    <a:lumMod val="50000"/>
                  </a:schemeClr>
                </a:solidFill>
              </a:rPr>
              <a:t> – </a:t>
            </a:r>
            <a:r>
              <a:rPr lang="en-US" b="1" dirty="0" err="1">
                <a:solidFill>
                  <a:schemeClr val="bg1">
                    <a:lumMod val="50000"/>
                  </a:schemeClr>
                </a:solidFill>
              </a:rPr>
              <a:t>kikker</a:t>
            </a:r>
            <a:r>
              <a:rPr lang="en-US" b="1" dirty="0">
                <a:solidFill>
                  <a:schemeClr val="bg1">
                    <a:lumMod val="50000"/>
                  </a:schemeClr>
                </a:solidFill>
              </a:rPr>
              <a:t>)</a:t>
            </a:r>
            <a:endParaRPr lang="en-GB" b="1" dirty="0">
              <a:solidFill>
                <a:schemeClr val="bg1">
                  <a:lumMod val="50000"/>
                </a:schemeClr>
              </a:solidFill>
            </a:endParaRPr>
          </a:p>
        </p:txBody>
      </p:sp>
      <p:sp>
        <p:nvSpPr>
          <p:cNvPr id="8" name="TextBox 7">
            <a:extLst>
              <a:ext uri="{FF2B5EF4-FFF2-40B4-BE49-F238E27FC236}">
                <a16:creationId xmlns:a16="http://schemas.microsoft.com/office/drawing/2014/main" id="{9EA724A2-3ECF-ABCD-3A4A-B39772A55E2B}"/>
              </a:ext>
            </a:extLst>
          </p:cNvPr>
          <p:cNvSpPr txBox="1"/>
          <p:nvPr/>
        </p:nvSpPr>
        <p:spPr>
          <a:xfrm>
            <a:off x="91105" y="3199265"/>
            <a:ext cx="2301399" cy="1477328"/>
          </a:xfrm>
          <a:prstGeom prst="rect">
            <a:avLst/>
          </a:prstGeom>
          <a:noFill/>
        </p:spPr>
        <p:txBody>
          <a:bodyPr wrap="none" rtlCol="0">
            <a:spAutoFit/>
          </a:bodyPr>
          <a:lstStyle/>
          <a:p>
            <a:pPr algn="ctr"/>
            <a:r>
              <a:rPr lang="en-US" b="1" i="1" dirty="0" err="1"/>
              <a:t>Tijdelijke</a:t>
            </a:r>
            <a:endParaRPr lang="en-US" b="1" i="1" dirty="0"/>
          </a:p>
          <a:p>
            <a:pPr algn="ctr"/>
            <a:r>
              <a:rPr lang="en-US" b="1" u="sng" dirty="0" err="1"/>
              <a:t>Veranderingen</a:t>
            </a:r>
            <a:endParaRPr lang="en-US" b="1" u="sng" dirty="0"/>
          </a:p>
          <a:p>
            <a:pPr algn="ctr"/>
            <a:r>
              <a:rPr lang="en-US" b="1" dirty="0"/>
              <a:t>in de </a:t>
            </a:r>
            <a:r>
              <a:rPr lang="en-US" b="1" dirty="0" err="1">
                <a:solidFill>
                  <a:srgbClr val="00B0F0"/>
                </a:solidFill>
              </a:rPr>
              <a:t>levenloze</a:t>
            </a:r>
            <a:r>
              <a:rPr lang="en-US" b="1" dirty="0"/>
              <a:t> </a:t>
            </a:r>
            <a:r>
              <a:rPr lang="en-US" b="1" dirty="0" err="1"/>
              <a:t>natuur</a:t>
            </a:r>
            <a:br>
              <a:rPr lang="en-US" b="1" dirty="0"/>
            </a:br>
            <a:endParaRPr lang="en-US" b="1" dirty="0"/>
          </a:p>
          <a:p>
            <a:pPr algn="ctr"/>
            <a:r>
              <a:rPr lang="en-US" b="1" dirty="0">
                <a:solidFill>
                  <a:schemeClr val="bg1">
                    <a:lumMod val="50000"/>
                  </a:schemeClr>
                </a:solidFill>
              </a:rPr>
              <a:t>(</a:t>
            </a:r>
            <a:r>
              <a:rPr lang="en-US" b="1" dirty="0" err="1">
                <a:solidFill>
                  <a:schemeClr val="bg1">
                    <a:lumMod val="50000"/>
                  </a:schemeClr>
                </a:solidFill>
              </a:rPr>
              <a:t>ijs</a:t>
            </a:r>
            <a:r>
              <a:rPr lang="en-US" b="1" dirty="0">
                <a:solidFill>
                  <a:schemeClr val="bg1">
                    <a:lumMod val="50000"/>
                  </a:schemeClr>
                </a:solidFill>
              </a:rPr>
              <a:t> – water – </a:t>
            </a:r>
            <a:r>
              <a:rPr lang="en-US" b="1" dirty="0" err="1">
                <a:solidFill>
                  <a:schemeClr val="bg1">
                    <a:lumMod val="50000"/>
                  </a:schemeClr>
                </a:solidFill>
              </a:rPr>
              <a:t>stoom</a:t>
            </a:r>
            <a:r>
              <a:rPr lang="en-US" b="1" dirty="0">
                <a:solidFill>
                  <a:schemeClr val="bg1">
                    <a:lumMod val="50000"/>
                  </a:schemeClr>
                </a:solidFill>
              </a:rPr>
              <a:t>)</a:t>
            </a:r>
            <a:endParaRPr lang="en-GB" b="1" dirty="0">
              <a:solidFill>
                <a:schemeClr val="bg1">
                  <a:lumMod val="50000"/>
                </a:schemeClr>
              </a:solidFill>
            </a:endParaRPr>
          </a:p>
        </p:txBody>
      </p:sp>
      <p:sp>
        <p:nvSpPr>
          <p:cNvPr id="9" name="TextBox 8">
            <a:extLst>
              <a:ext uri="{FF2B5EF4-FFF2-40B4-BE49-F238E27FC236}">
                <a16:creationId xmlns:a16="http://schemas.microsoft.com/office/drawing/2014/main" id="{E8EF1FD0-D54F-D85B-915B-EF411C686AE9}"/>
              </a:ext>
            </a:extLst>
          </p:cNvPr>
          <p:cNvSpPr txBox="1"/>
          <p:nvPr/>
        </p:nvSpPr>
        <p:spPr>
          <a:xfrm>
            <a:off x="6788879" y="3199669"/>
            <a:ext cx="2301399" cy="1477328"/>
          </a:xfrm>
          <a:prstGeom prst="rect">
            <a:avLst/>
          </a:prstGeom>
          <a:noFill/>
        </p:spPr>
        <p:txBody>
          <a:bodyPr wrap="none" rtlCol="0">
            <a:spAutoFit/>
          </a:bodyPr>
          <a:lstStyle/>
          <a:p>
            <a:pPr algn="ctr"/>
            <a:r>
              <a:rPr lang="en-US" b="1" i="1" dirty="0"/>
              <a:t>Permanente</a:t>
            </a:r>
          </a:p>
          <a:p>
            <a:pPr algn="ctr"/>
            <a:r>
              <a:rPr lang="en-US" b="1" u="sng" dirty="0" err="1"/>
              <a:t>veranderingen</a:t>
            </a:r>
            <a:r>
              <a:rPr lang="en-US" b="1" dirty="0"/>
              <a:t>,</a:t>
            </a:r>
            <a:br>
              <a:rPr lang="en-US" b="1" dirty="0"/>
            </a:br>
            <a:r>
              <a:rPr lang="en-US" b="1" dirty="0"/>
              <a:t>in de </a:t>
            </a:r>
            <a:r>
              <a:rPr lang="en-US" b="1" dirty="0" err="1">
                <a:solidFill>
                  <a:srgbClr val="00B0F0"/>
                </a:solidFill>
              </a:rPr>
              <a:t>levenloze</a:t>
            </a:r>
            <a:r>
              <a:rPr lang="en-US" b="1" dirty="0"/>
              <a:t> </a:t>
            </a:r>
            <a:r>
              <a:rPr lang="en-US" b="1" dirty="0" err="1"/>
              <a:t>natuur</a:t>
            </a:r>
            <a:br>
              <a:rPr lang="en-US" b="1" dirty="0"/>
            </a:br>
            <a:endParaRPr lang="en-US" b="1" dirty="0"/>
          </a:p>
          <a:p>
            <a:pPr algn="ctr"/>
            <a:r>
              <a:rPr lang="en-US" b="1" dirty="0">
                <a:solidFill>
                  <a:schemeClr val="bg1">
                    <a:lumMod val="50000"/>
                  </a:schemeClr>
                </a:solidFill>
              </a:rPr>
              <a:t>(</a:t>
            </a:r>
            <a:r>
              <a:rPr lang="en-US" b="1" dirty="0" err="1">
                <a:solidFill>
                  <a:schemeClr val="bg1">
                    <a:lumMod val="50000"/>
                  </a:schemeClr>
                </a:solidFill>
              </a:rPr>
              <a:t>hout</a:t>
            </a:r>
            <a:r>
              <a:rPr lang="en-US" b="1" dirty="0">
                <a:solidFill>
                  <a:schemeClr val="bg1">
                    <a:lumMod val="50000"/>
                  </a:schemeClr>
                </a:solidFill>
              </a:rPr>
              <a:t> – brand – as)</a:t>
            </a:r>
            <a:endParaRPr lang="en-GB" b="1" dirty="0">
              <a:solidFill>
                <a:schemeClr val="bg1">
                  <a:lumMod val="50000"/>
                </a:schemeClr>
              </a:solidFill>
            </a:endParaRPr>
          </a:p>
        </p:txBody>
      </p:sp>
      <p:sp>
        <p:nvSpPr>
          <p:cNvPr id="10" name="Rectangle 9">
            <a:extLst>
              <a:ext uri="{FF2B5EF4-FFF2-40B4-BE49-F238E27FC236}">
                <a16:creationId xmlns:a16="http://schemas.microsoft.com/office/drawing/2014/main" id="{8F6B711E-25AA-27C5-C9F8-66567C4541FC}"/>
              </a:ext>
            </a:extLst>
          </p:cNvPr>
          <p:cNvSpPr/>
          <p:nvPr/>
        </p:nvSpPr>
        <p:spPr>
          <a:xfrm>
            <a:off x="38024" y="2715766"/>
            <a:ext cx="4532631" cy="2167328"/>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5B0FC14E-F759-66BF-B9DE-27EB4B9B5A6D}"/>
              </a:ext>
            </a:extLst>
          </p:cNvPr>
          <p:cNvSpPr txBox="1"/>
          <p:nvPr/>
        </p:nvSpPr>
        <p:spPr>
          <a:xfrm>
            <a:off x="2211423" y="103215"/>
            <a:ext cx="2542877" cy="369332"/>
          </a:xfrm>
          <a:prstGeom prst="rect">
            <a:avLst/>
          </a:prstGeom>
          <a:noFill/>
        </p:spPr>
        <p:txBody>
          <a:bodyPr wrap="none" rtlCol="0">
            <a:spAutoFit/>
          </a:bodyPr>
          <a:lstStyle>
            <a:defPPr>
              <a:defRPr lang="nl-NL"/>
            </a:defPPr>
            <a:lvl1pPr algn="ctr">
              <a:defRPr b="1"/>
            </a:lvl1pPr>
          </a:lstStyle>
          <a:p>
            <a:r>
              <a:rPr lang="en-US" dirty="0" err="1">
                <a:solidFill>
                  <a:schemeClr val="bg1">
                    <a:lumMod val="50000"/>
                  </a:schemeClr>
                </a:solidFill>
              </a:rPr>
              <a:t>Wiskunde</a:t>
            </a:r>
            <a:r>
              <a:rPr lang="en-US" dirty="0">
                <a:solidFill>
                  <a:schemeClr val="bg1">
                    <a:lumMod val="50000"/>
                  </a:schemeClr>
                </a:solidFill>
              </a:rPr>
              <a:t>, </a:t>
            </a:r>
            <a:r>
              <a:rPr lang="en-US" dirty="0" err="1">
                <a:solidFill>
                  <a:schemeClr val="bg1">
                    <a:lumMod val="50000"/>
                  </a:schemeClr>
                </a:solidFill>
              </a:rPr>
              <a:t>Sterrenkunde</a:t>
            </a:r>
            <a:endParaRPr lang="en-GB" dirty="0">
              <a:solidFill>
                <a:schemeClr val="bg1">
                  <a:lumMod val="50000"/>
                </a:schemeClr>
              </a:solidFill>
            </a:endParaRPr>
          </a:p>
        </p:txBody>
      </p:sp>
    </p:spTree>
    <p:extLst>
      <p:ext uri="{BB962C8B-B14F-4D97-AF65-F5344CB8AC3E}">
        <p14:creationId xmlns:p14="http://schemas.microsoft.com/office/powerpoint/2010/main" val="185923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636766-8018-2368-50B3-1B86F31B73AA}"/>
              </a:ext>
            </a:extLst>
          </p:cNvPr>
          <p:cNvPicPr>
            <a:picLocks noChangeAspect="1"/>
          </p:cNvPicPr>
          <p:nvPr/>
        </p:nvPicPr>
        <p:blipFill>
          <a:blip r:embed="rId3"/>
          <a:stretch>
            <a:fillRect/>
          </a:stretch>
        </p:blipFill>
        <p:spPr>
          <a:xfrm>
            <a:off x="4472856" y="-11132"/>
            <a:ext cx="4681280" cy="3119634"/>
          </a:xfrm>
          <a:prstGeom prst="rect">
            <a:avLst/>
          </a:prstGeom>
        </p:spPr>
      </p:pic>
      <p:sp>
        <p:nvSpPr>
          <p:cNvPr id="26" name="Rectangle 25">
            <a:extLst>
              <a:ext uri="{FF2B5EF4-FFF2-40B4-BE49-F238E27FC236}">
                <a16:creationId xmlns:a16="http://schemas.microsoft.com/office/drawing/2014/main" id="{C4FA604C-D830-5044-813F-6EA0E0B0DE8F}"/>
              </a:ext>
            </a:extLst>
          </p:cNvPr>
          <p:cNvSpPr/>
          <p:nvPr/>
        </p:nvSpPr>
        <p:spPr>
          <a:xfrm>
            <a:off x="1451164" y="2336929"/>
            <a:ext cx="1049936" cy="15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 name="Picture 6" descr="3x geschonden bruggen van Alkmaar - Regionaal Archief Alkmaar">
            <a:extLst>
              <a:ext uri="{FF2B5EF4-FFF2-40B4-BE49-F238E27FC236}">
                <a16:creationId xmlns:a16="http://schemas.microsoft.com/office/drawing/2014/main" id="{BA29634C-293E-C3F2-0743-2F2C8CACC5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63676"/>
            <a:ext cx="4572000" cy="33804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7A2BFB0-260B-A47C-2B0E-2D91953E0969}"/>
              </a:ext>
            </a:extLst>
          </p:cNvPr>
          <p:cNvPicPr>
            <a:picLocks noChangeAspect="1"/>
          </p:cNvPicPr>
          <p:nvPr/>
        </p:nvPicPr>
        <p:blipFill>
          <a:blip r:embed="rId5"/>
          <a:stretch>
            <a:fillRect/>
          </a:stretch>
        </p:blipFill>
        <p:spPr>
          <a:xfrm>
            <a:off x="80574" y="59285"/>
            <a:ext cx="1370590" cy="1370590"/>
          </a:xfrm>
          <a:prstGeom prst="rect">
            <a:avLst/>
          </a:prstGeom>
        </p:spPr>
      </p:pic>
      <p:sp>
        <p:nvSpPr>
          <p:cNvPr id="3" name="Rectangle 2">
            <a:extLst>
              <a:ext uri="{FF2B5EF4-FFF2-40B4-BE49-F238E27FC236}">
                <a16:creationId xmlns:a16="http://schemas.microsoft.com/office/drawing/2014/main" id="{E3E34AE3-78B9-A185-BB7F-80CF69BB4F72}"/>
              </a:ext>
            </a:extLst>
          </p:cNvPr>
          <p:cNvSpPr/>
          <p:nvPr/>
        </p:nvSpPr>
        <p:spPr>
          <a:xfrm>
            <a:off x="4251716" y="-1"/>
            <a:ext cx="648072" cy="55960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a:extLst>
              <a:ext uri="{FF2B5EF4-FFF2-40B4-BE49-F238E27FC236}">
                <a16:creationId xmlns:a16="http://schemas.microsoft.com/office/drawing/2014/main" id="{6CAE78C6-C1AE-CD67-C355-7528632B0978}"/>
              </a:ext>
            </a:extLst>
          </p:cNvPr>
          <p:cNvPicPr>
            <a:picLocks noChangeAspect="1"/>
          </p:cNvPicPr>
          <p:nvPr/>
        </p:nvPicPr>
        <p:blipFill>
          <a:blip r:embed="rId6"/>
          <a:stretch>
            <a:fillRect/>
          </a:stretch>
        </p:blipFill>
        <p:spPr>
          <a:xfrm>
            <a:off x="539552" y="1763676"/>
            <a:ext cx="3336908" cy="3336908"/>
          </a:xfrm>
          <a:prstGeom prst="rect">
            <a:avLst/>
          </a:prstGeom>
        </p:spPr>
      </p:pic>
    </p:spTree>
    <p:extLst>
      <p:ext uri="{BB962C8B-B14F-4D97-AF65-F5344CB8AC3E}">
        <p14:creationId xmlns:p14="http://schemas.microsoft.com/office/powerpoint/2010/main" val="193541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ABE800-70ED-61D1-57FC-A78295862ECD}"/>
              </a:ext>
            </a:extLst>
          </p:cNvPr>
          <p:cNvPicPr>
            <a:picLocks noChangeAspect="1"/>
          </p:cNvPicPr>
          <p:nvPr/>
        </p:nvPicPr>
        <p:blipFill>
          <a:blip r:embed="rId3"/>
          <a:stretch>
            <a:fillRect/>
          </a:stretch>
        </p:blipFill>
        <p:spPr>
          <a:xfrm>
            <a:off x="6171858" y="2931790"/>
            <a:ext cx="1949966" cy="2106381"/>
          </a:xfrm>
          <a:prstGeom prst="rect">
            <a:avLst/>
          </a:prstGeom>
        </p:spPr>
      </p:pic>
      <p:sp>
        <p:nvSpPr>
          <p:cNvPr id="20" name="Rechthoek 30">
            <a:extLst>
              <a:ext uri="{FF2B5EF4-FFF2-40B4-BE49-F238E27FC236}">
                <a16:creationId xmlns:a16="http://schemas.microsoft.com/office/drawing/2014/main" id="{57C638CD-06AC-4435-4FD2-C2508F7EA0D4}"/>
              </a:ext>
            </a:extLst>
          </p:cNvPr>
          <p:cNvSpPr/>
          <p:nvPr/>
        </p:nvSpPr>
        <p:spPr>
          <a:xfrm>
            <a:off x="1893062" y="1562420"/>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err="1"/>
              <a:t>Ontwerp</a:t>
            </a:r>
            <a:endParaRPr lang="en-US" dirty="0"/>
          </a:p>
          <a:p>
            <a:pPr algn="ctr"/>
            <a:r>
              <a:rPr lang="en-US" b="1" dirty="0" err="1"/>
              <a:t>Bouwen</a:t>
            </a:r>
            <a:endParaRPr lang="nl-NL" b="1" dirty="0"/>
          </a:p>
        </p:txBody>
      </p:sp>
      <p:pic>
        <p:nvPicPr>
          <p:cNvPr id="21" name="Picture 20">
            <a:extLst>
              <a:ext uri="{FF2B5EF4-FFF2-40B4-BE49-F238E27FC236}">
                <a16:creationId xmlns:a16="http://schemas.microsoft.com/office/drawing/2014/main" id="{35D37ABA-08A5-52FE-DC65-E3F2F369BA40}"/>
              </a:ext>
            </a:extLst>
          </p:cNvPr>
          <p:cNvPicPr>
            <a:picLocks noChangeAspect="1"/>
          </p:cNvPicPr>
          <p:nvPr/>
        </p:nvPicPr>
        <p:blipFill>
          <a:blip r:embed="rId4"/>
          <a:stretch>
            <a:fillRect/>
          </a:stretch>
        </p:blipFill>
        <p:spPr>
          <a:xfrm>
            <a:off x="107504" y="1367088"/>
            <a:ext cx="1802890" cy="1120511"/>
          </a:xfrm>
          <a:prstGeom prst="rect">
            <a:avLst/>
          </a:prstGeom>
        </p:spPr>
      </p:pic>
      <p:sp>
        <p:nvSpPr>
          <p:cNvPr id="22" name="Rechthoek 29">
            <a:extLst>
              <a:ext uri="{FF2B5EF4-FFF2-40B4-BE49-F238E27FC236}">
                <a16:creationId xmlns:a16="http://schemas.microsoft.com/office/drawing/2014/main" id="{DF74C8CE-B35C-FB82-14D9-2E152418DACB}"/>
              </a:ext>
            </a:extLst>
          </p:cNvPr>
          <p:cNvSpPr/>
          <p:nvPr/>
        </p:nvSpPr>
        <p:spPr>
          <a:xfrm>
            <a:off x="1891360" y="3721974"/>
            <a:ext cx="1080120"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nl-NL"/>
              <a:t>Ontwerp</a:t>
            </a:r>
          </a:p>
          <a:p>
            <a:pPr algn="ctr"/>
            <a:r>
              <a:rPr lang="nl-NL" b="1"/>
              <a:t>Uitwerken</a:t>
            </a:r>
            <a:endParaRPr lang="nl-NL" b="1" dirty="0"/>
          </a:p>
        </p:txBody>
      </p:sp>
      <p:sp>
        <p:nvSpPr>
          <p:cNvPr id="25" name="PIJL-OMLAAG 31">
            <a:extLst>
              <a:ext uri="{FF2B5EF4-FFF2-40B4-BE49-F238E27FC236}">
                <a16:creationId xmlns:a16="http://schemas.microsoft.com/office/drawing/2014/main" id="{759CCF49-890C-86ED-CEE8-AFE9D84FB4BE}"/>
              </a:ext>
            </a:extLst>
          </p:cNvPr>
          <p:cNvSpPr/>
          <p:nvPr/>
        </p:nvSpPr>
        <p:spPr>
          <a:xfrm>
            <a:off x="703228" y="2712505"/>
            <a:ext cx="576064" cy="432048"/>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9" name="Picture 28">
            <a:extLst>
              <a:ext uri="{FF2B5EF4-FFF2-40B4-BE49-F238E27FC236}">
                <a16:creationId xmlns:a16="http://schemas.microsoft.com/office/drawing/2014/main" id="{2A4617EC-365B-7794-66A6-5E811E0A7958}"/>
              </a:ext>
            </a:extLst>
          </p:cNvPr>
          <p:cNvPicPr>
            <a:picLocks noChangeAspect="1"/>
          </p:cNvPicPr>
          <p:nvPr/>
        </p:nvPicPr>
        <p:blipFill>
          <a:blip r:embed="rId5"/>
          <a:stretch>
            <a:fillRect/>
          </a:stretch>
        </p:blipFill>
        <p:spPr>
          <a:xfrm>
            <a:off x="107504" y="3597389"/>
            <a:ext cx="1802890" cy="1060689"/>
          </a:xfrm>
          <a:prstGeom prst="rect">
            <a:avLst/>
          </a:prstGeom>
        </p:spPr>
      </p:pic>
      <p:sp>
        <p:nvSpPr>
          <p:cNvPr id="2048" name="Rechthoek 18">
            <a:extLst>
              <a:ext uri="{FF2B5EF4-FFF2-40B4-BE49-F238E27FC236}">
                <a16:creationId xmlns:a16="http://schemas.microsoft.com/office/drawing/2014/main" id="{B74301B2-FA15-C7C0-EC84-3D69C019A10D}"/>
              </a:ext>
            </a:extLst>
          </p:cNvPr>
          <p:cNvSpPr/>
          <p:nvPr/>
        </p:nvSpPr>
        <p:spPr>
          <a:xfrm>
            <a:off x="4902454" y="3721974"/>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err="1"/>
              <a:t>Probleem</a:t>
            </a:r>
            <a:r>
              <a:rPr lang="en-US" dirty="0"/>
              <a:t> </a:t>
            </a:r>
            <a:r>
              <a:rPr lang="en-US" b="1" dirty="0" err="1"/>
              <a:t>Definieren</a:t>
            </a:r>
            <a:endParaRPr lang="nl-NL" b="1" dirty="0"/>
          </a:p>
        </p:txBody>
      </p:sp>
      <p:pic>
        <p:nvPicPr>
          <p:cNvPr id="2049" name="Picture 2048">
            <a:extLst>
              <a:ext uri="{FF2B5EF4-FFF2-40B4-BE49-F238E27FC236}">
                <a16:creationId xmlns:a16="http://schemas.microsoft.com/office/drawing/2014/main" id="{AAAF90EA-8F74-9004-DFEA-82E30D5D49EA}"/>
              </a:ext>
            </a:extLst>
          </p:cNvPr>
          <p:cNvPicPr>
            <a:picLocks noChangeAspect="1"/>
          </p:cNvPicPr>
          <p:nvPr/>
        </p:nvPicPr>
        <p:blipFill>
          <a:blip r:embed="rId6"/>
          <a:stretch>
            <a:fillRect/>
          </a:stretch>
        </p:blipFill>
        <p:spPr>
          <a:xfrm>
            <a:off x="3174261" y="3525020"/>
            <a:ext cx="1751587" cy="1133058"/>
          </a:xfrm>
          <a:prstGeom prst="rect">
            <a:avLst/>
          </a:prstGeom>
        </p:spPr>
      </p:pic>
      <p:sp>
        <p:nvSpPr>
          <p:cNvPr id="2050" name="PIJL-OMLAAG 12">
            <a:extLst>
              <a:ext uri="{FF2B5EF4-FFF2-40B4-BE49-F238E27FC236}">
                <a16:creationId xmlns:a16="http://schemas.microsoft.com/office/drawing/2014/main" id="{5A560073-6101-6122-14E1-5FCB2BC6513E}"/>
              </a:ext>
            </a:extLst>
          </p:cNvPr>
          <p:cNvSpPr/>
          <p:nvPr/>
        </p:nvSpPr>
        <p:spPr>
          <a:xfrm>
            <a:off x="3881377" y="2711604"/>
            <a:ext cx="576064" cy="432048"/>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1" name="PIJL-OMLAAG 20">
            <a:extLst>
              <a:ext uri="{FF2B5EF4-FFF2-40B4-BE49-F238E27FC236}">
                <a16:creationId xmlns:a16="http://schemas.microsoft.com/office/drawing/2014/main" id="{A34F98AE-D88C-D257-A14A-C94C051658C0}"/>
              </a:ext>
            </a:extLst>
          </p:cNvPr>
          <p:cNvSpPr/>
          <p:nvPr/>
        </p:nvSpPr>
        <p:spPr>
          <a:xfrm>
            <a:off x="6732240" y="2712505"/>
            <a:ext cx="576064" cy="432048"/>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8" name="PIJL-OMLAAG 31">
            <a:extLst>
              <a:ext uri="{FF2B5EF4-FFF2-40B4-BE49-F238E27FC236}">
                <a16:creationId xmlns:a16="http://schemas.microsoft.com/office/drawing/2014/main" id="{190B63DF-2DB0-770C-1D80-004229E51D5D}"/>
              </a:ext>
            </a:extLst>
          </p:cNvPr>
          <p:cNvSpPr/>
          <p:nvPr/>
        </p:nvSpPr>
        <p:spPr>
          <a:xfrm rot="13756925">
            <a:off x="2338462" y="2711605"/>
            <a:ext cx="576064" cy="432048"/>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9" name="PIJL-OMLAAG 31">
            <a:extLst>
              <a:ext uri="{FF2B5EF4-FFF2-40B4-BE49-F238E27FC236}">
                <a16:creationId xmlns:a16="http://schemas.microsoft.com/office/drawing/2014/main" id="{3D7CA31A-8A16-A8DF-9C2D-8BAE9E780D4C}"/>
              </a:ext>
            </a:extLst>
          </p:cNvPr>
          <p:cNvSpPr/>
          <p:nvPr/>
        </p:nvSpPr>
        <p:spPr>
          <a:xfrm rot="13756925">
            <a:off x="5516612" y="2712786"/>
            <a:ext cx="576064" cy="432048"/>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6" name="Rechthoek 10">
            <a:extLst>
              <a:ext uri="{FF2B5EF4-FFF2-40B4-BE49-F238E27FC236}">
                <a16:creationId xmlns:a16="http://schemas.microsoft.com/office/drawing/2014/main" id="{C408B68F-8C8B-0956-71F2-8177462FAB49}"/>
              </a:ext>
            </a:extLst>
          </p:cNvPr>
          <p:cNvSpPr/>
          <p:nvPr/>
        </p:nvSpPr>
        <p:spPr>
          <a:xfrm>
            <a:off x="7887914" y="3723665"/>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a:t>Je </a:t>
            </a:r>
            <a:r>
              <a:rPr lang="en-US" dirty="0" err="1"/>
              <a:t>iets</a:t>
            </a:r>
            <a:r>
              <a:rPr lang="en-US" dirty="0"/>
              <a:t> </a:t>
            </a:r>
            <a:r>
              <a:rPr lang="en-US" b="1" dirty="0" err="1"/>
              <a:t>afvragen</a:t>
            </a:r>
            <a:endParaRPr lang="nl-NL" b="1" dirty="0"/>
          </a:p>
        </p:txBody>
      </p:sp>
      <p:pic>
        <p:nvPicPr>
          <p:cNvPr id="3" name="Picture 2">
            <a:extLst>
              <a:ext uri="{FF2B5EF4-FFF2-40B4-BE49-F238E27FC236}">
                <a16:creationId xmlns:a16="http://schemas.microsoft.com/office/drawing/2014/main" id="{207F2BB0-C580-A77C-AFC6-64B9EF97E44E}"/>
              </a:ext>
            </a:extLst>
          </p:cNvPr>
          <p:cNvPicPr>
            <a:picLocks noChangeAspect="1"/>
          </p:cNvPicPr>
          <p:nvPr/>
        </p:nvPicPr>
        <p:blipFill>
          <a:blip r:embed="rId7"/>
          <a:stretch>
            <a:fillRect/>
          </a:stretch>
        </p:blipFill>
        <p:spPr>
          <a:xfrm>
            <a:off x="6302545" y="1275488"/>
            <a:ext cx="1579077" cy="1284315"/>
          </a:xfrm>
          <a:prstGeom prst="rect">
            <a:avLst/>
          </a:prstGeom>
        </p:spPr>
      </p:pic>
      <p:sp>
        <p:nvSpPr>
          <p:cNvPr id="2055" name="Rechthoek 11">
            <a:extLst>
              <a:ext uri="{FF2B5EF4-FFF2-40B4-BE49-F238E27FC236}">
                <a16:creationId xmlns:a16="http://schemas.microsoft.com/office/drawing/2014/main" id="{50F58315-0627-4A12-55E1-8ADCAC97C004}"/>
              </a:ext>
            </a:extLst>
          </p:cNvPr>
          <p:cNvSpPr/>
          <p:nvPr/>
        </p:nvSpPr>
        <p:spPr>
          <a:xfrm>
            <a:off x="7881623" y="1562420"/>
            <a:ext cx="1152128"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b="1" dirty="0" err="1"/>
              <a:t>Onder-zoeken</a:t>
            </a:r>
            <a:endParaRPr lang="nl-NL" b="1" dirty="0"/>
          </a:p>
        </p:txBody>
      </p:sp>
      <p:pic>
        <p:nvPicPr>
          <p:cNvPr id="4" name="Picture 3">
            <a:extLst>
              <a:ext uri="{FF2B5EF4-FFF2-40B4-BE49-F238E27FC236}">
                <a16:creationId xmlns:a16="http://schemas.microsoft.com/office/drawing/2014/main" id="{C3218698-D9DD-98A2-6854-76125FE8ADBB}"/>
              </a:ext>
            </a:extLst>
          </p:cNvPr>
          <p:cNvPicPr>
            <a:picLocks noChangeAspect="1"/>
          </p:cNvPicPr>
          <p:nvPr/>
        </p:nvPicPr>
        <p:blipFill>
          <a:blip r:embed="rId8"/>
          <a:stretch>
            <a:fillRect/>
          </a:stretch>
        </p:blipFill>
        <p:spPr>
          <a:xfrm>
            <a:off x="3174261" y="1049036"/>
            <a:ext cx="1737218" cy="1737218"/>
          </a:xfrm>
          <a:prstGeom prst="rect">
            <a:avLst/>
          </a:prstGeom>
        </p:spPr>
      </p:pic>
      <p:sp>
        <p:nvSpPr>
          <p:cNvPr id="30" name="Rechthoek 19">
            <a:extLst>
              <a:ext uri="{FF2B5EF4-FFF2-40B4-BE49-F238E27FC236}">
                <a16:creationId xmlns:a16="http://schemas.microsoft.com/office/drawing/2014/main" id="{77F24C53-28FB-3CD5-B9EF-BAB5F3E04C33}"/>
              </a:ext>
            </a:extLst>
          </p:cNvPr>
          <p:cNvSpPr/>
          <p:nvPr/>
        </p:nvSpPr>
        <p:spPr>
          <a:xfrm>
            <a:off x="4902454" y="1562420"/>
            <a:ext cx="1224136" cy="720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err="1"/>
              <a:t>Oplossing</a:t>
            </a:r>
            <a:endParaRPr lang="en-US" dirty="0"/>
          </a:p>
          <a:p>
            <a:pPr algn="ctr"/>
            <a:r>
              <a:rPr lang="en-US" b="1" dirty="0" err="1"/>
              <a:t>Ontwerpen</a:t>
            </a:r>
            <a:endParaRPr lang="nl-NL" b="1" dirty="0"/>
          </a:p>
        </p:txBody>
      </p:sp>
      <p:sp>
        <p:nvSpPr>
          <p:cNvPr id="2" name="Rectangle 1">
            <a:extLst>
              <a:ext uri="{FF2B5EF4-FFF2-40B4-BE49-F238E27FC236}">
                <a16:creationId xmlns:a16="http://schemas.microsoft.com/office/drawing/2014/main" id="{1CB5EB42-C98C-0059-3849-F4601D8064BA}"/>
              </a:ext>
            </a:extLst>
          </p:cNvPr>
          <p:cNvSpPr/>
          <p:nvPr/>
        </p:nvSpPr>
        <p:spPr>
          <a:xfrm>
            <a:off x="3063149" y="24117"/>
            <a:ext cx="6045684" cy="5093182"/>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nchorCtr="0"/>
          <a:lstStyle/>
          <a:p>
            <a:pPr algn="ctr"/>
            <a:r>
              <a:rPr lang="en-US" sz="2400" b="1" dirty="0" err="1">
                <a:solidFill>
                  <a:srgbClr val="0070C0"/>
                </a:solidFill>
              </a:rPr>
              <a:t>Vandaag</a:t>
            </a:r>
            <a:endParaRPr lang="en-GB" sz="2400" b="1" dirty="0">
              <a:solidFill>
                <a:srgbClr val="0070C0"/>
              </a:solidFill>
            </a:endParaRPr>
          </a:p>
        </p:txBody>
      </p:sp>
      <p:sp>
        <p:nvSpPr>
          <p:cNvPr id="9" name="PIJL-LINKS en -RECHTS 34">
            <a:extLst>
              <a:ext uri="{FF2B5EF4-FFF2-40B4-BE49-F238E27FC236}">
                <a16:creationId xmlns:a16="http://schemas.microsoft.com/office/drawing/2014/main" id="{4E9662AC-98B3-F282-7CBF-9AF1746A142B}"/>
              </a:ext>
            </a:extLst>
          </p:cNvPr>
          <p:cNvSpPr/>
          <p:nvPr/>
        </p:nvSpPr>
        <p:spPr>
          <a:xfrm>
            <a:off x="2429345" y="533730"/>
            <a:ext cx="2862735"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36000" tIns="36000" rIns="36000" bIns="36000" rtlCol="0" anchor="ctr"/>
          <a:lstStyle/>
          <a:p>
            <a:pPr algn="ctr"/>
            <a:r>
              <a:rPr lang="nl-NL" dirty="0">
                <a:solidFill>
                  <a:schemeClr val="tx1"/>
                </a:solidFill>
              </a:rPr>
              <a:t>Allemaal nodig</a:t>
            </a:r>
          </a:p>
        </p:txBody>
      </p:sp>
      <p:sp>
        <p:nvSpPr>
          <p:cNvPr id="10" name="PIJL-LINKS en -RECHTS 35">
            <a:extLst>
              <a:ext uri="{FF2B5EF4-FFF2-40B4-BE49-F238E27FC236}">
                <a16:creationId xmlns:a16="http://schemas.microsoft.com/office/drawing/2014/main" id="{044274C5-7AC7-B793-A667-BE87DA06FE45}"/>
              </a:ext>
            </a:extLst>
          </p:cNvPr>
          <p:cNvSpPr/>
          <p:nvPr/>
        </p:nvSpPr>
        <p:spPr>
          <a:xfrm>
            <a:off x="5597696" y="533730"/>
            <a:ext cx="2862735" cy="36004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36000" tIns="36000" rIns="36000" bIns="36000" rtlCol="0" anchor="ctr"/>
          <a:lstStyle/>
          <a:p>
            <a:pPr algn="ctr"/>
            <a:r>
              <a:rPr lang="nl-NL" dirty="0">
                <a:solidFill>
                  <a:schemeClr val="tx1"/>
                </a:solidFill>
              </a:rPr>
              <a:t>Allemaal nodig</a:t>
            </a:r>
            <a:endParaRPr lang="nl-NL" dirty="0"/>
          </a:p>
        </p:txBody>
      </p:sp>
      <p:pic>
        <p:nvPicPr>
          <p:cNvPr id="12" name="Picture 6" descr="3x geschonden bruggen van Alkmaar - Regionaal Archief Alkmaar">
            <a:extLst>
              <a:ext uri="{FF2B5EF4-FFF2-40B4-BE49-F238E27FC236}">
                <a16:creationId xmlns:a16="http://schemas.microsoft.com/office/drawing/2014/main" id="{1C0E2916-C8FA-C883-0ED5-29F5588EE09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048" y="82244"/>
            <a:ext cx="1175244" cy="868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72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5" grpId="0" animBg="1"/>
      <p:bldP spid="2048" grpId="0" animBg="1"/>
      <p:bldP spid="2050" grpId="0" animBg="1"/>
      <p:bldP spid="2051" grpId="0" animBg="1"/>
      <p:bldP spid="2058" grpId="0" animBg="1"/>
      <p:bldP spid="2059" grpId="0" animBg="1"/>
      <p:bldP spid="2056" grpId="0" animBg="1"/>
      <p:bldP spid="2055" grpId="0" animBg="1"/>
      <p:bldP spid="30" grpId="0" animBg="1"/>
      <p:bldP spid="2"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E80CF-7892-5066-D3A7-5DF5EE85E95A}"/>
              </a:ext>
            </a:extLst>
          </p:cNvPr>
          <p:cNvSpPr>
            <a:spLocks noGrp="1"/>
          </p:cNvSpPr>
          <p:nvPr>
            <p:ph type="title"/>
          </p:nvPr>
        </p:nvSpPr>
        <p:spPr/>
        <p:txBody>
          <a:bodyPr/>
          <a:lstStyle/>
          <a:p>
            <a:endParaRPr lang="nl-NL"/>
          </a:p>
        </p:txBody>
      </p:sp>
      <p:pic>
        <p:nvPicPr>
          <p:cNvPr id="4" name="Tijdelijke aanduiding voor inhoud 3" descr="Afbeelding met tekst, schermopname, tekenfilm&#10;&#10;Automatisch gegenereerde beschrijving">
            <a:extLst>
              <a:ext uri="{FF2B5EF4-FFF2-40B4-BE49-F238E27FC236}">
                <a16:creationId xmlns:a16="http://schemas.microsoft.com/office/drawing/2014/main" id="{C5A9124F-5F16-4112-4C05-26318A708C47}"/>
              </a:ext>
            </a:extLst>
          </p:cNvPr>
          <p:cNvPicPr>
            <a:picLocks noGrp="1" noChangeAspect="1"/>
          </p:cNvPicPr>
          <p:nvPr>
            <p:ph idx="1"/>
          </p:nvPr>
        </p:nvPicPr>
        <p:blipFill>
          <a:blip r:embed="rId3"/>
          <a:stretch>
            <a:fillRect/>
          </a:stretch>
        </p:blipFill>
        <p:spPr>
          <a:xfrm>
            <a:off x="352985" y="98719"/>
            <a:ext cx="8589308" cy="4832536"/>
          </a:xfrm>
        </p:spPr>
      </p:pic>
      <p:pic>
        <p:nvPicPr>
          <p:cNvPr id="11" name="Picture 10">
            <a:extLst>
              <a:ext uri="{FF2B5EF4-FFF2-40B4-BE49-F238E27FC236}">
                <a16:creationId xmlns:a16="http://schemas.microsoft.com/office/drawing/2014/main" id="{8791EC0A-45AE-E7FA-7CCB-78097C47C9CC}"/>
              </a:ext>
            </a:extLst>
          </p:cNvPr>
          <p:cNvPicPr>
            <a:picLocks noChangeAspect="1"/>
          </p:cNvPicPr>
          <p:nvPr/>
        </p:nvPicPr>
        <p:blipFill>
          <a:blip r:embed="rId4"/>
          <a:stretch>
            <a:fillRect/>
          </a:stretch>
        </p:blipFill>
        <p:spPr>
          <a:xfrm>
            <a:off x="2062139" y="42752"/>
            <a:ext cx="5030141" cy="5030141"/>
          </a:xfrm>
          <a:prstGeom prst="rect">
            <a:avLst/>
          </a:prstGeom>
        </p:spPr>
      </p:pic>
    </p:spTree>
    <p:extLst>
      <p:ext uri="{BB962C8B-B14F-4D97-AF65-F5344CB8AC3E}">
        <p14:creationId xmlns:p14="http://schemas.microsoft.com/office/powerpoint/2010/main" val="254693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86A774-EF3B-C151-AC3F-1CB953A3B42E}"/>
              </a:ext>
            </a:extLst>
          </p:cNvPr>
          <p:cNvSpPr/>
          <p:nvPr/>
        </p:nvSpPr>
        <p:spPr>
          <a:xfrm>
            <a:off x="0" y="0"/>
            <a:ext cx="9144000" cy="51435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75863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0FF21-427E-2D2B-8AE9-5342762A2F5A}"/>
              </a:ext>
            </a:extLst>
          </p:cNvPr>
          <p:cNvSpPr txBox="1">
            <a:spLocks/>
          </p:cNvSpPr>
          <p:nvPr/>
        </p:nvSpPr>
        <p:spPr>
          <a:xfrm rot="16200000">
            <a:off x="-679846" y="2104175"/>
            <a:ext cx="4365854" cy="1202781"/>
          </a:xfrm>
          <a:prstGeom prst="rect">
            <a:avLst/>
          </a:prstGeom>
          <a:solidFill>
            <a:srgbClr val="7DD956"/>
          </a:solidFill>
        </p:spPr>
        <p:txBody>
          <a:bodyPr wrap="square" lIns="36000" tIns="36000" rIns="36000" bIns="3600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err="1">
                <a:solidFill>
                  <a:schemeClr val="bg1">
                    <a:lumMod val="50000"/>
                  </a:schemeClr>
                </a:solidFill>
                <a:latin typeface="+mn-lt"/>
              </a:rPr>
              <a:t>Kaartjes</a:t>
            </a:r>
            <a:r>
              <a:rPr lang="en-US" b="1" dirty="0">
                <a:solidFill>
                  <a:schemeClr val="bg1">
                    <a:lumMod val="50000"/>
                  </a:schemeClr>
                </a:solidFill>
                <a:latin typeface="+mn-lt"/>
              </a:rPr>
              <a:t> </a:t>
            </a:r>
            <a:r>
              <a:rPr lang="en-US" b="1" dirty="0" err="1">
                <a:solidFill>
                  <a:schemeClr val="bg1">
                    <a:lumMod val="50000"/>
                  </a:schemeClr>
                </a:solidFill>
                <a:latin typeface="+mn-lt"/>
              </a:rPr>
              <a:t>spel</a:t>
            </a:r>
            <a:endParaRPr lang="en-GB" b="1"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DA95425C-9021-AD47-5D1C-9C9C06D62042}"/>
              </a:ext>
            </a:extLst>
          </p:cNvPr>
          <p:cNvPicPr>
            <a:picLocks noChangeAspect="1"/>
          </p:cNvPicPr>
          <p:nvPr/>
        </p:nvPicPr>
        <p:blipFill>
          <a:blip r:embed="rId3"/>
          <a:stretch>
            <a:fillRect/>
          </a:stretch>
        </p:blipFill>
        <p:spPr>
          <a:xfrm>
            <a:off x="2098592" y="516544"/>
            <a:ext cx="4947044" cy="4371950"/>
          </a:xfrm>
          <a:prstGeom prst="rect">
            <a:avLst/>
          </a:prstGeom>
        </p:spPr>
      </p:pic>
      <p:sp>
        <p:nvSpPr>
          <p:cNvPr id="7" name="TextBox 6">
            <a:extLst>
              <a:ext uri="{FF2B5EF4-FFF2-40B4-BE49-F238E27FC236}">
                <a16:creationId xmlns:a16="http://schemas.microsoft.com/office/drawing/2014/main" id="{3F61027C-EB8D-3D29-BFE5-F33576861383}"/>
              </a:ext>
            </a:extLst>
          </p:cNvPr>
          <p:cNvSpPr txBox="1"/>
          <p:nvPr/>
        </p:nvSpPr>
        <p:spPr>
          <a:xfrm>
            <a:off x="3275856" y="59324"/>
            <a:ext cx="981871" cy="861774"/>
          </a:xfrm>
          <a:prstGeom prst="rect">
            <a:avLst/>
          </a:prstGeom>
          <a:noFill/>
        </p:spPr>
        <p:txBody>
          <a:bodyPr wrap="none" lIns="0" tIns="0" rIns="0" bIns="0" rtlCol="0">
            <a:spAutoFit/>
          </a:bodyPr>
          <a:lstStyle/>
          <a:p>
            <a:pPr algn="ctr"/>
            <a:r>
              <a:rPr lang="en-US" sz="2800" b="1" dirty="0"/>
              <a:t>Heel</a:t>
            </a:r>
            <a:br>
              <a:rPr lang="en-US" sz="2800" b="1" dirty="0"/>
            </a:br>
            <a:r>
              <a:rPr lang="en-US" sz="2800" b="1" dirty="0" err="1"/>
              <a:t>gewild</a:t>
            </a:r>
            <a:endParaRPr lang="en-GB" sz="2800" b="1" dirty="0"/>
          </a:p>
        </p:txBody>
      </p:sp>
      <p:sp>
        <p:nvSpPr>
          <p:cNvPr id="8" name="TextBox 7">
            <a:extLst>
              <a:ext uri="{FF2B5EF4-FFF2-40B4-BE49-F238E27FC236}">
                <a16:creationId xmlns:a16="http://schemas.microsoft.com/office/drawing/2014/main" id="{B9145DEF-FB6A-048C-1C1F-B39D332DD72A}"/>
              </a:ext>
            </a:extLst>
          </p:cNvPr>
          <p:cNvSpPr txBox="1"/>
          <p:nvPr/>
        </p:nvSpPr>
        <p:spPr>
          <a:xfrm>
            <a:off x="5329437" y="59324"/>
            <a:ext cx="1492395" cy="430887"/>
          </a:xfrm>
          <a:prstGeom prst="rect">
            <a:avLst/>
          </a:prstGeom>
          <a:noFill/>
        </p:spPr>
        <p:txBody>
          <a:bodyPr wrap="none" lIns="0" tIns="0" rIns="0" bIns="0" rtlCol="0">
            <a:spAutoFit/>
          </a:bodyPr>
          <a:lstStyle>
            <a:defPPr>
              <a:defRPr lang="nl-NL"/>
            </a:defPPr>
            <a:lvl1pPr algn="ctr">
              <a:defRPr sz="2800" b="1">
                <a:solidFill>
                  <a:schemeClr val="bg1"/>
                </a:solidFill>
              </a:defRPr>
            </a:lvl1pPr>
          </a:lstStyle>
          <a:p>
            <a:r>
              <a:rPr lang="en-US" dirty="0" err="1">
                <a:solidFill>
                  <a:schemeClr val="tx1"/>
                </a:solidFill>
              </a:rPr>
              <a:t>Belangrijk</a:t>
            </a:r>
            <a:endParaRPr lang="en-GB" dirty="0">
              <a:solidFill>
                <a:schemeClr val="tx1"/>
              </a:solidFill>
            </a:endParaRPr>
          </a:p>
        </p:txBody>
      </p:sp>
      <p:sp>
        <p:nvSpPr>
          <p:cNvPr id="9" name="TextBox 8">
            <a:extLst>
              <a:ext uri="{FF2B5EF4-FFF2-40B4-BE49-F238E27FC236}">
                <a16:creationId xmlns:a16="http://schemas.microsoft.com/office/drawing/2014/main" id="{50E966DC-E12F-24F3-5EBC-2B6F8A64E3D4}"/>
              </a:ext>
            </a:extLst>
          </p:cNvPr>
          <p:cNvSpPr txBox="1"/>
          <p:nvPr/>
        </p:nvSpPr>
        <p:spPr>
          <a:xfrm>
            <a:off x="7121671" y="2115128"/>
            <a:ext cx="1482777" cy="861774"/>
          </a:xfrm>
          <a:prstGeom prst="rect">
            <a:avLst/>
          </a:prstGeom>
          <a:noFill/>
        </p:spPr>
        <p:txBody>
          <a:bodyPr wrap="none" lIns="0" tIns="0" rIns="0" bIns="0" rtlCol="0">
            <a:spAutoFit/>
          </a:bodyPr>
          <a:lstStyle>
            <a:defPPr>
              <a:defRPr lang="nl-NL"/>
            </a:defPPr>
            <a:lvl1pPr algn="ctr">
              <a:defRPr sz="2800" b="1">
                <a:solidFill>
                  <a:schemeClr val="bg1"/>
                </a:solidFill>
              </a:defRPr>
            </a:lvl1pPr>
          </a:lstStyle>
          <a:p>
            <a:r>
              <a:rPr lang="en-US" dirty="0">
                <a:solidFill>
                  <a:schemeClr val="tx1"/>
                </a:solidFill>
              </a:rPr>
              <a:t>Minder</a:t>
            </a:r>
          </a:p>
          <a:p>
            <a:r>
              <a:rPr lang="en-US" dirty="0" err="1">
                <a:solidFill>
                  <a:schemeClr val="tx1"/>
                </a:solidFill>
              </a:rPr>
              <a:t>belangrijk</a:t>
            </a:r>
            <a:endParaRPr lang="en-GB" dirty="0">
              <a:solidFill>
                <a:schemeClr val="tx1"/>
              </a:solidFill>
            </a:endParaRPr>
          </a:p>
        </p:txBody>
      </p:sp>
      <p:sp>
        <p:nvSpPr>
          <p:cNvPr id="10" name="TextBox 9">
            <a:extLst>
              <a:ext uri="{FF2B5EF4-FFF2-40B4-BE49-F238E27FC236}">
                <a16:creationId xmlns:a16="http://schemas.microsoft.com/office/drawing/2014/main" id="{A82BA26B-FC50-C194-EEE1-364DC0D57F69}"/>
              </a:ext>
            </a:extLst>
          </p:cNvPr>
          <p:cNvSpPr txBox="1"/>
          <p:nvPr/>
        </p:nvSpPr>
        <p:spPr>
          <a:xfrm>
            <a:off x="2690739" y="4923880"/>
            <a:ext cx="3780587" cy="184666"/>
          </a:xfrm>
          <a:prstGeom prst="rect">
            <a:avLst/>
          </a:prstGeom>
          <a:noFill/>
        </p:spPr>
        <p:txBody>
          <a:bodyPr wrap="none" lIns="0" tIns="0" rIns="0" bIns="0" rtlCol="0">
            <a:spAutoFit/>
          </a:bodyPr>
          <a:lstStyle>
            <a:defPPr>
              <a:defRPr lang="nl-NL"/>
            </a:defPPr>
            <a:lvl1pPr algn="ctr">
              <a:defRPr sz="2800" b="1">
                <a:solidFill>
                  <a:schemeClr val="bg1"/>
                </a:solidFill>
              </a:defRPr>
            </a:lvl1pPr>
          </a:lstStyle>
          <a:p>
            <a:r>
              <a:rPr lang="nl-NL" sz="1200" dirty="0">
                <a:solidFill>
                  <a:schemeClr val="tx1"/>
                </a:solidFill>
              </a:rPr>
              <a:t>https://www.123test.nl/beroepen/beroep-natuurkundige/</a:t>
            </a:r>
          </a:p>
        </p:txBody>
      </p:sp>
      <p:sp>
        <p:nvSpPr>
          <p:cNvPr id="6" name="TextBox 5">
            <a:extLst>
              <a:ext uri="{FF2B5EF4-FFF2-40B4-BE49-F238E27FC236}">
                <a16:creationId xmlns:a16="http://schemas.microsoft.com/office/drawing/2014/main" id="{854E9F63-29E4-3DCC-6AFF-ABB0AC662E15}"/>
              </a:ext>
            </a:extLst>
          </p:cNvPr>
          <p:cNvSpPr txBox="1"/>
          <p:nvPr/>
        </p:nvSpPr>
        <p:spPr>
          <a:xfrm>
            <a:off x="1978040" y="4201340"/>
            <a:ext cx="4947044" cy="442035"/>
          </a:xfrm>
          <a:prstGeom prst="rect">
            <a:avLst/>
          </a:prstGeom>
          <a:solidFill>
            <a:schemeClr val="tx1"/>
          </a:solidFill>
        </p:spPr>
        <p:txBody>
          <a:bodyPr wrap="square" lIns="36000" tIns="36000" rIns="36000" bIns="36000" rtlCol="0">
            <a:spAutoFit/>
          </a:bodyPr>
          <a:lstStyle/>
          <a:p>
            <a:pPr algn="ctr"/>
            <a:r>
              <a:rPr lang="en-US" sz="2400" b="1" dirty="0" err="1">
                <a:solidFill>
                  <a:schemeClr val="bg1"/>
                </a:solidFill>
              </a:rPr>
              <a:t>Beroepen</a:t>
            </a:r>
            <a:r>
              <a:rPr lang="en-US" sz="2400" b="1" dirty="0">
                <a:solidFill>
                  <a:schemeClr val="bg1"/>
                </a:solidFill>
              </a:rPr>
              <a:t> met </a:t>
            </a:r>
            <a:r>
              <a:rPr lang="en-US" sz="2400" b="1" dirty="0" err="1">
                <a:solidFill>
                  <a:schemeClr val="bg1"/>
                </a:solidFill>
              </a:rPr>
              <a:t>en</a:t>
            </a:r>
            <a:r>
              <a:rPr lang="en-US" sz="2400" b="1" dirty="0">
                <a:solidFill>
                  <a:schemeClr val="bg1"/>
                </a:solidFill>
              </a:rPr>
              <a:t> </a:t>
            </a:r>
            <a:r>
              <a:rPr lang="en-US" sz="2400" b="1" dirty="0" err="1">
                <a:solidFill>
                  <a:schemeClr val="bg1"/>
                </a:solidFill>
              </a:rPr>
              <a:t>zonder</a:t>
            </a:r>
            <a:r>
              <a:rPr lang="en-US" sz="2400" b="1" dirty="0">
                <a:solidFill>
                  <a:schemeClr val="bg1"/>
                </a:solidFill>
              </a:rPr>
              <a:t> </a:t>
            </a:r>
            <a:r>
              <a:rPr lang="en-US" sz="2400" b="1" dirty="0" err="1">
                <a:solidFill>
                  <a:schemeClr val="bg1"/>
                </a:solidFill>
              </a:rPr>
              <a:t>natuurkunde</a:t>
            </a:r>
            <a:endParaRPr lang="en-GB" sz="24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50DF-1EDE-0FA6-BEDC-A3151518DF16}"/>
              </a:ext>
            </a:extLst>
          </p:cNvPr>
          <p:cNvSpPr>
            <a:spLocks noGrp="1"/>
          </p:cNvSpPr>
          <p:nvPr>
            <p:ph type="title"/>
          </p:nvPr>
        </p:nvSpPr>
        <p:spPr/>
        <p:txBody>
          <a:bodyPr>
            <a:noAutofit/>
          </a:bodyPr>
          <a:lstStyle/>
          <a:p>
            <a:r>
              <a:rPr lang="en-US" sz="3200" b="1" dirty="0" err="1"/>
              <a:t>Natuurkundige</a:t>
            </a:r>
            <a:r>
              <a:rPr lang="en-US" sz="3200" b="1" dirty="0"/>
              <a:t> heel </a:t>
            </a:r>
            <a:r>
              <a:rPr lang="en-US" sz="3200" b="1" dirty="0" err="1"/>
              <a:t>gewild</a:t>
            </a:r>
            <a:r>
              <a:rPr lang="en-US" sz="3200" b="1" dirty="0"/>
              <a:t>...</a:t>
            </a:r>
            <a:br>
              <a:rPr lang="en-US" sz="3200" dirty="0"/>
            </a:br>
            <a:r>
              <a:rPr lang="en-US" sz="2800" i="1" dirty="0"/>
              <a:t>...om </a:t>
            </a:r>
            <a:r>
              <a:rPr lang="en-US" sz="2800" i="1" dirty="0" err="1"/>
              <a:t>hun</a:t>
            </a:r>
            <a:r>
              <a:rPr lang="en-US" sz="2800" i="1" dirty="0"/>
              <a:t> </a:t>
            </a:r>
            <a:r>
              <a:rPr lang="en-US" sz="2800" i="1" dirty="0" err="1">
                <a:solidFill>
                  <a:srgbClr val="CC00CC"/>
                </a:solidFill>
              </a:rPr>
              <a:t>kennis</a:t>
            </a:r>
            <a:r>
              <a:rPr lang="en-US" sz="2800" i="1" dirty="0"/>
              <a:t> of </a:t>
            </a:r>
            <a:r>
              <a:rPr lang="en-US" sz="2800" i="1" dirty="0" err="1"/>
              <a:t>hun</a:t>
            </a:r>
            <a:r>
              <a:rPr lang="en-US" sz="2800" i="1" dirty="0"/>
              <a:t> </a:t>
            </a:r>
            <a:r>
              <a:rPr lang="en-US" sz="2800" i="1" dirty="0" err="1"/>
              <a:t>manier</a:t>
            </a:r>
            <a:r>
              <a:rPr lang="en-US" sz="2800" i="1" dirty="0"/>
              <a:t> van </a:t>
            </a:r>
            <a:r>
              <a:rPr lang="en-US" sz="2800" i="1" dirty="0" err="1">
                <a:solidFill>
                  <a:srgbClr val="CC00CC"/>
                </a:solidFill>
              </a:rPr>
              <a:t>denken</a:t>
            </a:r>
            <a:endParaRPr lang="en-GB" sz="2800" i="1" dirty="0">
              <a:solidFill>
                <a:srgbClr val="CC00CC"/>
              </a:solidFill>
            </a:endParaRPr>
          </a:p>
        </p:txBody>
      </p:sp>
      <p:sp>
        <p:nvSpPr>
          <p:cNvPr id="3" name="Content Placeholder 2">
            <a:extLst>
              <a:ext uri="{FF2B5EF4-FFF2-40B4-BE49-F238E27FC236}">
                <a16:creationId xmlns:a16="http://schemas.microsoft.com/office/drawing/2014/main" id="{6B0C6657-2A15-C0BC-6B5D-49992D5254D4}"/>
              </a:ext>
            </a:extLst>
          </p:cNvPr>
          <p:cNvSpPr>
            <a:spLocks noGrp="1"/>
          </p:cNvSpPr>
          <p:nvPr>
            <p:ph sz="half" idx="1"/>
          </p:nvPr>
        </p:nvSpPr>
        <p:spPr>
          <a:xfrm>
            <a:off x="457200" y="1425296"/>
            <a:ext cx="2120000" cy="3447098"/>
          </a:xfrm>
        </p:spPr>
        <p:txBody>
          <a:bodyPr wrap="square" lIns="0" tIns="0" rIns="0" bIns="0">
            <a:spAutoFit/>
          </a:bodyPr>
          <a:lstStyle/>
          <a:p>
            <a:pPr marL="180975" indent="-180975"/>
            <a:r>
              <a:rPr lang="en-US" sz="1600" dirty="0" err="1"/>
              <a:t>Adviseur</a:t>
            </a:r>
            <a:r>
              <a:rPr lang="en-US" sz="1600" dirty="0"/>
              <a:t> bij een</a:t>
            </a:r>
            <a:br>
              <a:rPr lang="en-US" sz="1600" dirty="0"/>
            </a:br>
            <a:r>
              <a:rPr lang="en-US" sz="1600" dirty="0"/>
              <a:t>         </a:t>
            </a:r>
            <a:r>
              <a:rPr lang="en-US" sz="1600" dirty="0" err="1"/>
              <a:t>ingenieursbureau</a:t>
            </a:r>
            <a:endParaRPr lang="nl-NL" sz="1600" dirty="0"/>
          </a:p>
          <a:p>
            <a:pPr marL="180975" indent="-180975"/>
            <a:r>
              <a:rPr lang="nl-NL" sz="1600" dirty="0"/>
              <a:t>Bacterioloog</a:t>
            </a:r>
          </a:p>
          <a:p>
            <a:pPr marL="180975" indent="-180975"/>
            <a:r>
              <a:rPr lang="nl-NL" sz="1600" dirty="0"/>
              <a:t>Belastingconsulent</a:t>
            </a:r>
          </a:p>
          <a:p>
            <a:pPr marL="180975" indent="-180975"/>
            <a:r>
              <a:rPr lang="en-US" sz="1600" dirty="0" err="1"/>
              <a:t>Beleidsmedewerker</a:t>
            </a:r>
            <a:endParaRPr lang="nl-NL" sz="1600" dirty="0"/>
          </a:p>
          <a:p>
            <a:pPr marL="180975" indent="-180975"/>
            <a:r>
              <a:rPr lang="nl-NL" sz="1600" dirty="0"/>
              <a:t>Bioloog</a:t>
            </a:r>
          </a:p>
          <a:p>
            <a:pPr marL="180975" indent="-180975"/>
            <a:r>
              <a:rPr lang="nl-NL" sz="1600" dirty="0"/>
              <a:t>Biotechnoloog</a:t>
            </a:r>
          </a:p>
          <a:p>
            <a:pPr marL="180975" indent="-180975"/>
            <a:r>
              <a:rPr lang="en-US" sz="1600" dirty="0" err="1"/>
              <a:t>Bouwfysicus</a:t>
            </a:r>
            <a:endParaRPr lang="nl-NL" sz="1600" dirty="0"/>
          </a:p>
          <a:p>
            <a:pPr marL="180975" indent="-180975"/>
            <a:r>
              <a:rPr lang="nl-NL" sz="1600" dirty="0"/>
              <a:t>Chemicus</a:t>
            </a:r>
          </a:p>
          <a:p>
            <a:pPr marL="180975" indent="-180975"/>
            <a:r>
              <a:rPr lang="nl-NL" sz="1600" dirty="0"/>
              <a:t>Civiel ingenieur</a:t>
            </a:r>
          </a:p>
          <a:p>
            <a:pPr marL="180975" indent="-180975"/>
            <a:r>
              <a:rPr lang="en-US" sz="1600" dirty="0" err="1"/>
              <a:t>Dataanalist</a:t>
            </a:r>
            <a:endParaRPr lang="nl-NL" sz="1600" dirty="0"/>
          </a:p>
          <a:p>
            <a:pPr marL="180975" indent="-180975"/>
            <a:r>
              <a:rPr lang="en-US" sz="1600" dirty="0" err="1"/>
              <a:t>Deeltjesfysicus</a:t>
            </a:r>
            <a:endParaRPr lang="en-US" sz="1600" dirty="0"/>
          </a:p>
        </p:txBody>
      </p:sp>
      <p:sp>
        <p:nvSpPr>
          <p:cNvPr id="6" name="Content Placeholder 2">
            <a:extLst>
              <a:ext uri="{FF2B5EF4-FFF2-40B4-BE49-F238E27FC236}">
                <a16:creationId xmlns:a16="http://schemas.microsoft.com/office/drawing/2014/main" id="{CC18C2E4-0EB4-1EFC-A25C-F09DC6788AC1}"/>
              </a:ext>
            </a:extLst>
          </p:cNvPr>
          <p:cNvSpPr txBox="1">
            <a:spLocks/>
          </p:cNvSpPr>
          <p:nvPr/>
        </p:nvSpPr>
        <p:spPr>
          <a:xfrm>
            <a:off x="5437767" y="1425296"/>
            <a:ext cx="3670737" cy="3496342"/>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180975" indent="-180975"/>
            <a:r>
              <a:rPr lang="nl-NL" sz="1600" dirty="0"/>
              <a:t>Milieu-inspecteur</a:t>
            </a:r>
          </a:p>
          <a:p>
            <a:pPr marL="180975" indent="-180975"/>
            <a:r>
              <a:rPr lang="nl-NL" sz="1600" dirty="0"/>
              <a:t>Milieuadviseur</a:t>
            </a:r>
          </a:p>
          <a:p>
            <a:pPr marL="180975" indent="-180975"/>
            <a:r>
              <a:rPr lang="en-US" sz="1600" dirty="0" err="1"/>
              <a:t>Natuurkundig</a:t>
            </a:r>
            <a:r>
              <a:rPr lang="en-US" sz="1600" dirty="0"/>
              <a:t> </a:t>
            </a:r>
            <a:r>
              <a:rPr lang="en-US" sz="1600" dirty="0" err="1"/>
              <a:t>onderzoeker</a:t>
            </a:r>
            <a:endParaRPr lang="en-US" sz="1600" dirty="0"/>
          </a:p>
          <a:p>
            <a:pPr marL="180975" indent="-180975"/>
            <a:r>
              <a:rPr lang="en-US" sz="1600" dirty="0" err="1"/>
              <a:t>Onderzoeker</a:t>
            </a:r>
            <a:r>
              <a:rPr lang="en-US" sz="1600" dirty="0"/>
              <a:t> bij TNO, FOM, SRON</a:t>
            </a:r>
          </a:p>
          <a:p>
            <a:pPr marL="180975" indent="-180975"/>
            <a:r>
              <a:rPr lang="en-US" sz="1600" dirty="0" err="1"/>
              <a:t>Ontwikkelaar</a:t>
            </a:r>
            <a:r>
              <a:rPr lang="en-US" sz="1600" dirty="0"/>
              <a:t> bij Shell, Philips, NXP, DSM</a:t>
            </a:r>
          </a:p>
          <a:p>
            <a:pPr marL="180975" indent="-180975"/>
            <a:r>
              <a:rPr lang="en-US" sz="1600" dirty="0" err="1"/>
              <a:t>Ontwikkelaar</a:t>
            </a:r>
            <a:r>
              <a:rPr lang="en-US" sz="1600" dirty="0"/>
              <a:t> van </a:t>
            </a:r>
            <a:r>
              <a:rPr lang="en-US" sz="1600" dirty="0" err="1"/>
              <a:t>ziekenhuisapparatuur</a:t>
            </a:r>
            <a:endParaRPr lang="en-US" sz="1600" dirty="0"/>
          </a:p>
          <a:p>
            <a:pPr marL="180975" indent="-180975"/>
            <a:r>
              <a:rPr lang="nl-NL" sz="1600" dirty="0"/>
              <a:t>Productontwikkelaar</a:t>
            </a:r>
            <a:endParaRPr lang="en-US" sz="1600" dirty="0"/>
          </a:p>
          <a:p>
            <a:pPr marL="180975" indent="-180975"/>
            <a:r>
              <a:rPr lang="en-US" sz="1600" dirty="0"/>
              <a:t>Software </a:t>
            </a:r>
            <a:r>
              <a:rPr lang="en-US" sz="1600" dirty="0" err="1"/>
              <a:t>ontwikkelaar</a:t>
            </a:r>
            <a:endParaRPr lang="en-US" sz="1600" dirty="0"/>
          </a:p>
          <a:p>
            <a:pPr marL="180975" indent="-180975"/>
            <a:r>
              <a:rPr lang="en-US" sz="1600" dirty="0" err="1"/>
              <a:t>Sterrenkundige</a:t>
            </a:r>
            <a:endParaRPr lang="en-US" sz="1600" dirty="0"/>
          </a:p>
          <a:p>
            <a:pPr marL="180975" indent="-180975"/>
            <a:r>
              <a:rPr lang="en-US" sz="1600" dirty="0" err="1"/>
              <a:t>Systeemontwikkelaar</a:t>
            </a:r>
            <a:endParaRPr lang="en-US" sz="1600" dirty="0"/>
          </a:p>
          <a:p>
            <a:pPr marL="180975" indent="-180975"/>
            <a:r>
              <a:rPr lang="en-US" sz="1600" dirty="0" err="1"/>
              <a:t>Werktuigbouwer</a:t>
            </a:r>
            <a:endParaRPr lang="nl-NL" sz="1600" dirty="0"/>
          </a:p>
          <a:p>
            <a:pPr marL="180975" indent="-180975"/>
            <a:r>
              <a:rPr lang="nl-NL" sz="1600" dirty="0"/>
              <a:t>Wetenschappelijk journalist</a:t>
            </a:r>
          </a:p>
        </p:txBody>
      </p:sp>
      <p:sp>
        <p:nvSpPr>
          <p:cNvPr id="7" name="Content Placeholder 2">
            <a:extLst>
              <a:ext uri="{FF2B5EF4-FFF2-40B4-BE49-F238E27FC236}">
                <a16:creationId xmlns:a16="http://schemas.microsoft.com/office/drawing/2014/main" id="{B6A3A4D4-794B-F6AC-4453-B3BD53CA9001}"/>
              </a:ext>
            </a:extLst>
          </p:cNvPr>
          <p:cNvSpPr txBox="1">
            <a:spLocks/>
          </p:cNvSpPr>
          <p:nvPr/>
        </p:nvSpPr>
        <p:spPr>
          <a:xfrm>
            <a:off x="2947483" y="1425296"/>
            <a:ext cx="2120000" cy="3496342"/>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180975" indent="-180975">
              <a:buFont typeface="Arial" pitchFamily="34" charset="0"/>
              <a:buChar char="•"/>
            </a:pPr>
            <a:r>
              <a:rPr lang="en-US" sz="1600" dirty="0"/>
              <a:t>Docent </a:t>
            </a:r>
            <a:r>
              <a:rPr lang="en-US" sz="1600" dirty="0" err="1"/>
              <a:t>natuurkunde</a:t>
            </a:r>
            <a:endParaRPr lang="en-US" sz="1600" dirty="0"/>
          </a:p>
          <a:p>
            <a:pPr marL="180975" indent="-180975">
              <a:buFont typeface="Arial" pitchFamily="34" charset="0"/>
              <a:buChar char="•"/>
            </a:pPr>
            <a:r>
              <a:rPr lang="en-US" sz="1600" dirty="0" err="1"/>
              <a:t>Electrotechnicus</a:t>
            </a:r>
            <a:endParaRPr lang="en-US" sz="1600" dirty="0"/>
          </a:p>
          <a:p>
            <a:pPr marL="180975" indent="-180975">
              <a:buFont typeface="Arial" pitchFamily="34" charset="0"/>
              <a:buChar char="•"/>
            </a:pPr>
            <a:r>
              <a:rPr lang="en-US" sz="1600" dirty="0" err="1"/>
              <a:t>Ethisch</a:t>
            </a:r>
            <a:r>
              <a:rPr lang="en-US" sz="1600" dirty="0"/>
              <a:t> hacker</a:t>
            </a:r>
            <a:endParaRPr lang="nl-NL" sz="1600" dirty="0"/>
          </a:p>
          <a:p>
            <a:pPr marL="180975" indent="-180975">
              <a:buFont typeface="Arial" pitchFamily="34" charset="0"/>
              <a:buChar char="•"/>
            </a:pPr>
            <a:r>
              <a:rPr lang="nl-NL" sz="1600" dirty="0"/>
              <a:t>Klinisch onderzoeker</a:t>
            </a:r>
          </a:p>
          <a:p>
            <a:pPr marL="180975" indent="-180975">
              <a:buFont typeface="Arial" pitchFamily="34" charset="0"/>
              <a:buChar char="•"/>
            </a:pPr>
            <a:r>
              <a:rPr lang="nl-NL" sz="1600" dirty="0"/>
              <a:t>Epidemioloog</a:t>
            </a:r>
          </a:p>
          <a:p>
            <a:pPr marL="180975" indent="-180975">
              <a:buFont typeface="Arial" pitchFamily="34" charset="0"/>
              <a:buChar char="•"/>
            </a:pPr>
            <a:r>
              <a:rPr lang="nl-NL" sz="1600" dirty="0"/>
              <a:t>Geograaf</a:t>
            </a:r>
          </a:p>
          <a:p>
            <a:pPr marL="180975" indent="-180975">
              <a:buFont typeface="Arial" pitchFamily="34" charset="0"/>
              <a:buChar char="•"/>
            </a:pPr>
            <a:r>
              <a:rPr lang="nl-NL" sz="1600" dirty="0"/>
              <a:t>Geoloog</a:t>
            </a:r>
          </a:p>
          <a:p>
            <a:pPr marL="180975" indent="-180975">
              <a:buFont typeface="Arial" pitchFamily="34" charset="0"/>
              <a:buChar char="•"/>
            </a:pPr>
            <a:r>
              <a:rPr lang="nl-NL" sz="1600" dirty="0"/>
              <a:t>Geofysicus</a:t>
            </a:r>
          </a:p>
          <a:p>
            <a:pPr marL="180975" indent="-180975">
              <a:buFont typeface="Arial" pitchFamily="34" charset="0"/>
              <a:buChar char="•"/>
            </a:pPr>
            <a:r>
              <a:rPr lang="en-US" sz="1600" dirty="0" err="1"/>
              <a:t>Klimatoloog</a:t>
            </a:r>
            <a:endParaRPr lang="nl-NL" sz="1600" dirty="0"/>
          </a:p>
          <a:p>
            <a:pPr marL="180975" indent="-180975">
              <a:buFont typeface="Arial" pitchFamily="34" charset="0"/>
              <a:buChar char="•"/>
            </a:pPr>
            <a:r>
              <a:rPr lang="en-US" sz="1600" dirty="0" err="1"/>
              <a:t>Machinebouwer</a:t>
            </a:r>
            <a:endParaRPr lang="nl-NL" sz="1600" dirty="0"/>
          </a:p>
          <a:p>
            <a:pPr marL="180975" indent="-180975">
              <a:buFont typeface="Arial" pitchFamily="34" charset="0"/>
              <a:buChar char="•"/>
            </a:pPr>
            <a:r>
              <a:rPr lang="nl-NL" sz="1600" dirty="0"/>
              <a:t>Metallurg</a:t>
            </a:r>
          </a:p>
          <a:p>
            <a:pPr marL="180975" indent="-180975">
              <a:buFont typeface="Arial" pitchFamily="34" charset="0"/>
              <a:buChar char="•"/>
            </a:pPr>
            <a:r>
              <a:rPr lang="en-US" sz="1600" dirty="0" err="1"/>
              <a:t>Meteoroloog</a:t>
            </a:r>
            <a:endParaRPr lang="nl-NL" sz="1600" dirty="0"/>
          </a:p>
        </p:txBody>
      </p:sp>
    </p:spTree>
    <p:extLst>
      <p:ext uri="{BB962C8B-B14F-4D97-AF65-F5344CB8AC3E}">
        <p14:creationId xmlns:p14="http://schemas.microsoft.com/office/powerpoint/2010/main" val="1649567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50DF-1EDE-0FA6-BEDC-A3151518DF16}"/>
              </a:ext>
            </a:extLst>
          </p:cNvPr>
          <p:cNvSpPr>
            <a:spLocks noGrp="1"/>
          </p:cNvSpPr>
          <p:nvPr>
            <p:ph type="title"/>
          </p:nvPr>
        </p:nvSpPr>
        <p:spPr/>
        <p:txBody>
          <a:bodyPr>
            <a:noAutofit/>
          </a:bodyPr>
          <a:lstStyle/>
          <a:p>
            <a:r>
              <a:rPr lang="en-US" sz="3200" b="1" dirty="0" err="1"/>
              <a:t>Natuurkunde</a:t>
            </a:r>
            <a:r>
              <a:rPr lang="en-US" sz="3200" b="1" dirty="0"/>
              <a:t> </a:t>
            </a:r>
            <a:r>
              <a:rPr lang="en-US" sz="3200" b="1" dirty="0" err="1"/>
              <a:t>belangrijk</a:t>
            </a:r>
            <a:r>
              <a:rPr lang="en-US" sz="3200" b="1" dirty="0"/>
              <a:t>...</a:t>
            </a:r>
            <a:br>
              <a:rPr lang="en-US" sz="3200" dirty="0"/>
            </a:br>
            <a:r>
              <a:rPr lang="en-US" sz="3200" i="1" dirty="0"/>
              <a:t>...o</a:t>
            </a:r>
            <a:r>
              <a:rPr lang="en-US" sz="2800" i="1" dirty="0"/>
              <a:t>m </a:t>
            </a:r>
            <a:r>
              <a:rPr lang="en-US" sz="2800" i="1" dirty="0" err="1"/>
              <a:t>hun</a:t>
            </a:r>
            <a:r>
              <a:rPr lang="en-US" sz="2800" i="1" dirty="0"/>
              <a:t> </a:t>
            </a:r>
            <a:r>
              <a:rPr lang="en-US" sz="2800" i="1" dirty="0" err="1">
                <a:solidFill>
                  <a:srgbClr val="CC00CC"/>
                </a:solidFill>
              </a:rPr>
              <a:t>toegepaste</a:t>
            </a:r>
            <a:r>
              <a:rPr lang="en-US" sz="2800" i="1" dirty="0"/>
              <a:t> </a:t>
            </a:r>
            <a:r>
              <a:rPr lang="en-US" sz="2800" i="1" dirty="0" err="1">
                <a:solidFill>
                  <a:srgbClr val="CC00CC"/>
                </a:solidFill>
              </a:rPr>
              <a:t>kennis</a:t>
            </a:r>
            <a:endParaRPr lang="en-GB" sz="2800" i="1" dirty="0">
              <a:solidFill>
                <a:srgbClr val="CC00CC"/>
              </a:solidFill>
            </a:endParaRPr>
          </a:p>
        </p:txBody>
      </p:sp>
      <p:sp>
        <p:nvSpPr>
          <p:cNvPr id="7" name="Content Placeholder 2">
            <a:extLst>
              <a:ext uri="{FF2B5EF4-FFF2-40B4-BE49-F238E27FC236}">
                <a16:creationId xmlns:a16="http://schemas.microsoft.com/office/drawing/2014/main" id="{B6A3A4D4-794B-F6AC-4453-B3BD53CA9001}"/>
              </a:ext>
            </a:extLst>
          </p:cNvPr>
          <p:cNvSpPr txBox="1">
            <a:spLocks/>
          </p:cNvSpPr>
          <p:nvPr/>
        </p:nvSpPr>
        <p:spPr>
          <a:xfrm>
            <a:off x="3518256" y="1426742"/>
            <a:ext cx="2120000" cy="2905411"/>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180975" indent="-180975">
              <a:buFont typeface="Arial" pitchFamily="34" charset="0"/>
              <a:buChar char="•"/>
            </a:pPr>
            <a:r>
              <a:rPr lang="en-US" sz="1600" dirty="0" err="1"/>
              <a:t>Kraanmachinist</a:t>
            </a:r>
            <a:endParaRPr lang="en-US" sz="1600" dirty="0"/>
          </a:p>
          <a:p>
            <a:pPr marL="180975" indent="-180975">
              <a:buFont typeface="Arial" pitchFamily="34" charset="0"/>
              <a:buChar char="•"/>
            </a:pPr>
            <a:r>
              <a:rPr lang="en-US" sz="1600" dirty="0" err="1"/>
              <a:t>Steigerbouwer</a:t>
            </a:r>
            <a:endParaRPr lang="en-US" sz="1600" dirty="0"/>
          </a:p>
          <a:p>
            <a:pPr marL="180975" indent="-180975">
              <a:buFont typeface="Arial" pitchFamily="34" charset="0"/>
              <a:buChar char="•"/>
            </a:pPr>
            <a:r>
              <a:rPr lang="en-US" sz="1600" dirty="0" err="1"/>
              <a:t>Kapitein</a:t>
            </a:r>
            <a:endParaRPr lang="en-US" sz="1600" dirty="0"/>
          </a:p>
          <a:p>
            <a:pPr marL="180975" indent="-180975">
              <a:buFont typeface="Arial" pitchFamily="34" charset="0"/>
              <a:buChar char="•"/>
            </a:pPr>
            <a:r>
              <a:rPr lang="en-US" sz="1600" dirty="0"/>
              <a:t>Stuurman/vrouw</a:t>
            </a:r>
          </a:p>
          <a:p>
            <a:pPr marL="180975" indent="-180975">
              <a:buFont typeface="Arial" pitchFamily="34" charset="0"/>
              <a:buChar char="•"/>
            </a:pPr>
            <a:r>
              <a:rPr lang="en-US" sz="1600" dirty="0" err="1"/>
              <a:t>Constructeur</a:t>
            </a:r>
            <a:endParaRPr lang="en-US" sz="1600" dirty="0"/>
          </a:p>
          <a:p>
            <a:pPr marL="180975" indent="-180975">
              <a:buFont typeface="Arial" pitchFamily="34" charset="0"/>
              <a:buChar char="•"/>
            </a:pPr>
            <a:r>
              <a:rPr lang="en-US" sz="1600" dirty="0" err="1"/>
              <a:t>Vrachtwagenchauffeur</a:t>
            </a:r>
            <a:endParaRPr lang="en-US" sz="1600" dirty="0"/>
          </a:p>
          <a:p>
            <a:pPr marL="180975" indent="-180975">
              <a:buFont typeface="Arial" pitchFamily="34" charset="0"/>
              <a:buChar char="•"/>
            </a:pPr>
            <a:r>
              <a:rPr lang="en-US" sz="1600" dirty="0" err="1"/>
              <a:t>Stuwadoor</a:t>
            </a:r>
            <a:endParaRPr lang="en-US" sz="1600" dirty="0"/>
          </a:p>
          <a:p>
            <a:pPr marL="180975" indent="-180975">
              <a:buFont typeface="Arial" pitchFamily="34" charset="0"/>
              <a:buChar char="•"/>
            </a:pPr>
            <a:r>
              <a:rPr lang="en-US" sz="1600" dirty="0" err="1"/>
              <a:t>Brandweerman</a:t>
            </a:r>
            <a:r>
              <a:rPr lang="en-US" sz="1600" dirty="0"/>
              <a:t>/vrouw</a:t>
            </a:r>
          </a:p>
          <a:p>
            <a:pPr marL="180975" indent="-180975">
              <a:buFont typeface="Arial" pitchFamily="34" charset="0"/>
              <a:buChar char="•"/>
            </a:pPr>
            <a:r>
              <a:rPr lang="en-US" sz="1600" dirty="0" err="1"/>
              <a:t>Heftruckbestuurder</a:t>
            </a:r>
            <a:endParaRPr lang="en-US" sz="1600" dirty="0"/>
          </a:p>
          <a:p>
            <a:pPr marL="180975" indent="-180975">
              <a:buFont typeface="Arial" pitchFamily="34" charset="0"/>
              <a:buChar char="•"/>
            </a:pPr>
            <a:r>
              <a:rPr lang="en-US" sz="1600" dirty="0" err="1"/>
              <a:t>Loods</a:t>
            </a:r>
            <a:endParaRPr lang="en-US" sz="1600" dirty="0"/>
          </a:p>
        </p:txBody>
      </p:sp>
    </p:spTree>
    <p:extLst>
      <p:ext uri="{BB962C8B-B14F-4D97-AF65-F5344CB8AC3E}">
        <p14:creationId xmlns:p14="http://schemas.microsoft.com/office/powerpoint/2010/main" val="1923780617"/>
      </p:ext>
    </p:extLst>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19975</TotalTime>
  <Words>1162</Words>
  <Application>Microsoft Office PowerPoint</Application>
  <PresentationFormat>On-screen Show (16:9)</PresentationFormat>
  <Paragraphs>302</Paragraphs>
  <Slides>16</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Wingdings</vt:lpstr>
      <vt:lpstr>Office-thema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Natuurkundige heel gewild... ...om hun kennis of hun manier van denken</vt:lpstr>
      <vt:lpstr>Natuurkunde belangrijk... ...om hun toegepaste kennis</vt:lpstr>
      <vt:lpstr>Natuurkunde minder belangrijk... ...maar wel leuk</vt:lpstr>
      <vt:lpstr>PowerPoint Presentation</vt:lpstr>
      <vt:lpstr>PowerPoint Presentation</vt:lpstr>
      <vt:lpstr>PowerPoint Presentation</vt:lpstr>
      <vt:lpstr>PowerPoint Presentation</vt:lpstr>
      <vt:lpstr>PowerPoint Presentation</vt:lpstr>
      <vt:lpstr>Wat is Magnetisme (alternative)?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Beroepen met en zonder natuurkunde</dc:title>
  <dc:creator>Hans</dc:creator>
  <cp:lastModifiedBy>Hans de Jong</cp:lastModifiedBy>
  <cp:revision>102</cp:revision>
  <dcterms:created xsi:type="dcterms:W3CDTF">2019-02-16T11:50:46Z</dcterms:created>
  <dcterms:modified xsi:type="dcterms:W3CDTF">2025-10-25T21:34:08Z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a2fad9-126f-43f1-a0a4-9c907561022c_Enabled">
    <vt:lpwstr>true</vt:lpwstr>
  </property>
  <property fmtid="{D5CDD505-2E9C-101B-9397-08002B2CF9AE}" pid="3" name="MSIP_Label_f6a2fad9-126f-43f1-a0a4-9c907561022c_SetDate">
    <vt:lpwstr>2023-11-18T15:58:34Z</vt:lpwstr>
  </property>
  <property fmtid="{D5CDD505-2E9C-101B-9397-08002B2CF9AE}" pid="4" name="MSIP_Label_f6a2fad9-126f-43f1-a0a4-9c907561022c_Method">
    <vt:lpwstr>Privileged</vt:lpwstr>
  </property>
  <property fmtid="{D5CDD505-2E9C-101B-9397-08002B2CF9AE}" pid="5" name="MSIP_Label_f6a2fad9-126f-43f1-a0a4-9c907561022c_Name">
    <vt:lpwstr>Non-Business</vt:lpwstr>
  </property>
  <property fmtid="{D5CDD505-2E9C-101B-9397-08002B2CF9AE}" pid="6" name="MSIP_Label_f6a2fad9-126f-43f1-a0a4-9c907561022c_SiteId">
    <vt:lpwstr>af73baa8-f594-4eb2-a39d-93e96cad61fc</vt:lpwstr>
  </property>
  <property fmtid="{D5CDD505-2E9C-101B-9397-08002B2CF9AE}" pid="7" name="MSIP_Label_f6a2fad9-126f-43f1-a0a4-9c907561022c_ActionId">
    <vt:lpwstr>f56516da-3832-4a1e-a69a-c08c90647943</vt:lpwstr>
  </property>
  <property fmtid="{D5CDD505-2E9C-101B-9397-08002B2CF9AE}" pid="8" name="MSIP_Label_f6a2fad9-126f-43f1-a0a4-9c907561022c_ContentBits">
    <vt:lpwstr>0</vt:lpwstr>
  </property>
</Properties>
</file>